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321" r:id="rId4"/>
    <p:sldId id="322" r:id="rId5"/>
    <p:sldId id="258" r:id="rId6"/>
    <p:sldId id="262" r:id="rId7"/>
    <p:sldId id="261" r:id="rId8"/>
    <p:sldId id="260" r:id="rId9"/>
    <p:sldId id="323" r:id="rId10"/>
    <p:sldId id="328" r:id="rId11"/>
    <p:sldId id="329" r:id="rId12"/>
    <p:sldId id="263" r:id="rId13"/>
    <p:sldId id="330" r:id="rId14"/>
    <p:sldId id="331" r:id="rId15"/>
    <p:sldId id="332" r:id="rId16"/>
    <p:sldId id="272" r:id="rId17"/>
    <p:sldId id="275" r:id="rId18"/>
    <p:sldId id="324" r:id="rId19"/>
    <p:sldId id="326" r:id="rId20"/>
    <p:sldId id="333" r:id="rId21"/>
    <p:sldId id="325" r:id="rId22"/>
    <p:sldId id="327" r:id="rId23"/>
    <p:sldId id="320" r:id="rId24"/>
    <p:sldId id="265" r:id="rId25"/>
    <p:sldId id="312" r:id="rId26"/>
    <p:sldId id="318" r:id="rId27"/>
    <p:sldId id="319" r:id="rId28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9B653-B061-42F6-949C-665E3DD335EF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D3678-8F1F-492E-B8A5-1E59C614C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61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91D0E64-7125-4EC6-B438-6AEE9BC21E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9187" cy="36957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7663FE0-1161-46D0-B08D-200D184F82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1200149"/>
            <a:ext cx="7210425" cy="230981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5" y="3602038"/>
            <a:ext cx="7210425" cy="865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B763819-CA72-4C20-AEDE-C508DC498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Pravo državnih potpora</a:t>
            </a:r>
            <a:endParaRPr lang="en-GB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61344836-18D5-480B-87F2-2737BE58B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16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7734939-85AA-4A0B-8AD1-35015D8708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006C7DE-6B02-4E7F-8EA1-2F3AFE942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37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5D743A-FF07-4145-822E-417AF943DD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C0347-E149-4567-BD9B-C2EBB9412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5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EDC02-FDF5-4845-90B7-1D5917CD0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2DBC0C-7C3B-4A74-8551-654A655378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76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8AF89C-A27B-4589-9BB6-D7ABD2ED8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8365B5-2F52-4DDE-82C8-9F68530408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84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9E29AAC-1207-40D7-B68F-1055A41BC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10B9104-72DA-4975-9C5F-AEEBBBC58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64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22F497F-D6E8-4C90-A291-CA94FBB3C2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B2E9BB7E-8AA5-4AE9-AF6F-D7362CA402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8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87F041EA-B4B7-4CD3-AF98-175E67034B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7F32EFE7-9701-48B8-A4C1-0B5EF5DBA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6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1A017A7F-28D8-4826-BA75-69B613E2C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37260110-DE2F-48E4-BC29-46005DD2F7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95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282C1A8-CC90-4562-A1E4-EACAC616B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Pravo državnih potpora</a:t>
            </a:r>
            <a:endParaRPr lang="en-GB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85037CD4-337E-465B-9E86-3346793C4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91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427D053A-BAC8-41F5-83BB-7B96B7E60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BBEDF2D1-248B-4E8A-AB0B-B72D3BA19D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6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"/>
            <a:ext cx="12192001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155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086" y="6282137"/>
            <a:ext cx="1647825" cy="4706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904" y="6334601"/>
            <a:ext cx="843486" cy="365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3383" y="6176963"/>
            <a:ext cx="1250417" cy="653669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176185B-3955-4C3B-9E29-4CFD62F2F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Pravo državnih potpora</a:t>
            </a:r>
            <a:endParaRPr lang="en-GB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A309DECF-DDD4-4269-AA8A-E220E0E2D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7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rgbClr val="1E3C5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rgbClr val="1E3C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rgbClr val="1E3C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rgbClr val="1E3C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rgbClr val="1E3C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tn.hr/" TargetMode="External"/><Relationship Id="rId2" Type="http://schemas.openxmlformats.org/officeDocument/2006/relationships/hyperlink" Target="mailto:mirta.kapural@aztn.gov.h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504825"/>
            <a:ext cx="7210425" cy="300513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1E3C5A"/>
                </a:solidFill>
                <a:latin typeface="+mn-lt"/>
              </a:rPr>
              <a:t>HORIZONTALNE KONCENTRACIJE</a:t>
            </a:r>
            <a:br>
              <a:rPr lang="en-US" sz="4000" dirty="0">
                <a:solidFill>
                  <a:srgbClr val="1E3C5A"/>
                </a:solidFill>
                <a:latin typeface="+mn-lt"/>
              </a:rPr>
            </a:br>
            <a:r>
              <a:rPr lang="en-US" sz="4000" dirty="0">
                <a:solidFill>
                  <a:srgbClr val="1E3C5A"/>
                </a:solidFill>
                <a:latin typeface="+mn-lt"/>
              </a:rPr>
              <a:t>U PRAVU TRŽIŠNOG NATJECANJA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5" y="3602038"/>
            <a:ext cx="7210425" cy="1874837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1E3C5A"/>
                </a:solidFill>
              </a:rPr>
              <a:t>dr. sc. Mirta Kapural, </a:t>
            </a:r>
            <a:r>
              <a:rPr lang="en-US" sz="2000" b="1" dirty="0" err="1">
                <a:solidFill>
                  <a:srgbClr val="1E3C5A"/>
                </a:solidFill>
              </a:rPr>
              <a:t>dipl.iur</a:t>
            </a:r>
            <a:endParaRPr lang="en-US" sz="2000" b="1" dirty="0">
              <a:solidFill>
                <a:srgbClr val="1E3C5A"/>
              </a:solidFill>
            </a:endParaRPr>
          </a:p>
          <a:p>
            <a:r>
              <a:rPr lang="en-US" sz="2000" b="1" dirty="0">
                <a:solidFill>
                  <a:srgbClr val="1E3C5A"/>
                </a:solidFill>
              </a:rPr>
              <a:t>Agencija za </a:t>
            </a:r>
            <a:r>
              <a:rPr lang="en-US" sz="2000" b="1" dirty="0" err="1">
                <a:solidFill>
                  <a:srgbClr val="1E3C5A"/>
                </a:solidFill>
              </a:rPr>
              <a:t>zaštitu</a:t>
            </a:r>
            <a:r>
              <a:rPr lang="en-US" sz="2000" b="1" dirty="0">
                <a:solidFill>
                  <a:srgbClr val="1E3C5A"/>
                </a:solidFill>
              </a:rPr>
              <a:t> </a:t>
            </a:r>
            <a:r>
              <a:rPr lang="en-US" sz="2000" b="1" dirty="0" err="1">
                <a:solidFill>
                  <a:srgbClr val="1E3C5A"/>
                </a:solidFill>
              </a:rPr>
              <a:t>tržišnog</a:t>
            </a:r>
            <a:r>
              <a:rPr lang="en-US" sz="2000" b="1" dirty="0">
                <a:solidFill>
                  <a:srgbClr val="1E3C5A"/>
                </a:solidFill>
              </a:rPr>
              <a:t> </a:t>
            </a:r>
            <a:r>
              <a:rPr lang="en-US" sz="2000" b="1" dirty="0" err="1">
                <a:solidFill>
                  <a:srgbClr val="1E3C5A"/>
                </a:solidFill>
              </a:rPr>
              <a:t>natjecanja</a:t>
            </a:r>
            <a:r>
              <a:rPr lang="en-US" sz="2000" b="1" dirty="0">
                <a:solidFill>
                  <a:srgbClr val="1E3C5A"/>
                </a:solidFill>
              </a:rPr>
              <a:t> 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15. </a:t>
            </a:r>
            <a:r>
              <a:rPr lang="en-US" sz="2000" b="1" dirty="0" err="1">
                <a:solidFill>
                  <a:srgbClr val="002060"/>
                </a:solidFill>
              </a:rPr>
              <a:t>siječnja</a:t>
            </a:r>
            <a:r>
              <a:rPr lang="en-US" sz="2000" b="1" dirty="0">
                <a:solidFill>
                  <a:srgbClr val="002060"/>
                </a:solidFill>
              </a:rPr>
              <a:t> 2021.</a:t>
            </a:r>
          </a:p>
          <a:p>
            <a:endParaRPr lang="en-US" sz="2000" b="1" dirty="0">
              <a:solidFill>
                <a:srgbClr val="1E3C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029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4B781-0DD7-4823-950A-8271561A6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altLang="sr-Latn-RS" sz="3600" b="1" dirty="0">
                <a:solidFill>
                  <a:srgbClr val="002060"/>
                </a:solidFill>
                <a:latin typeface="Arial" panose="020B0604020202020204" pitchFamily="34" charset="0"/>
              </a:rPr>
              <a:t>UVJETI ZA OBVEZNU PRIJAVU KONCENTRACIJE RH</a:t>
            </a:r>
            <a:endParaRPr lang="hr-HR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0E3C4-6524-4D69-96E4-8A1D3C50D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en-US" altLang="sr-Latn-RS" b="1" i="1" u="sng" dirty="0">
              <a:latin typeface="Arial" charset="0"/>
            </a:endParaRPr>
          </a:p>
          <a:p>
            <a:pPr marL="533400" indent="-533400" algn="just" eaLnBrk="1" hangingPunct="1">
              <a:buFont typeface="Arial" panose="020B0604020202020204" pitchFamily="34" charset="0"/>
              <a:buNone/>
            </a:pPr>
            <a:r>
              <a:rPr lang="hr-HR" altLang="sr-Latn-RS" sz="2600" dirty="0">
                <a:cs typeface="Arial" panose="020B0604020202020204" pitchFamily="34" charset="0"/>
              </a:rPr>
              <a:t>Namjeru provedbe koncentracije sudionici su obvezni Agenciji prijaviti</a:t>
            </a:r>
            <a:r>
              <a:rPr lang="en-US" altLang="sr-Latn-RS" sz="2600" dirty="0">
                <a:cs typeface="Arial" panose="020B0604020202020204" pitchFamily="34" charset="0"/>
              </a:rPr>
              <a:t> </a:t>
            </a:r>
            <a:r>
              <a:rPr lang="hr-HR" altLang="sr-Latn-RS" sz="2600" dirty="0">
                <a:cs typeface="Arial" panose="020B0604020202020204" pitchFamily="34" charset="0"/>
              </a:rPr>
              <a:t>ako su</a:t>
            </a:r>
            <a:endParaRPr lang="en-US" altLang="sr-Latn-RS" sz="2600" dirty="0">
              <a:cs typeface="Arial" panose="020B0604020202020204" pitchFamily="34" charset="0"/>
            </a:endParaRPr>
          </a:p>
          <a:p>
            <a:pPr marL="533400" indent="-533400" algn="just" eaLnBrk="1" hangingPunct="1">
              <a:buFont typeface="Arial" panose="020B0604020202020204" pitchFamily="34" charset="0"/>
              <a:buNone/>
            </a:pPr>
            <a:r>
              <a:rPr lang="hr-HR" altLang="sr-Latn-RS" sz="2600" dirty="0">
                <a:cs typeface="Arial" panose="020B0604020202020204" pitchFamily="34" charset="0"/>
              </a:rPr>
              <a:t>Kumulativno</a:t>
            </a:r>
            <a:r>
              <a:rPr lang="en-US" altLang="sr-Latn-RS" sz="2600" dirty="0">
                <a:cs typeface="Arial" panose="020B0604020202020204" pitchFamily="34" charset="0"/>
              </a:rPr>
              <a:t> </a:t>
            </a:r>
            <a:r>
              <a:rPr lang="en-US" altLang="sr-Latn-RS" sz="2600" dirty="0" err="1">
                <a:cs typeface="Arial" panose="020B0604020202020204" pitchFamily="34" charset="0"/>
              </a:rPr>
              <a:t>i</a:t>
            </a:r>
            <a:r>
              <a:rPr lang="hr-HR" altLang="sr-Latn-RS" sz="2600" dirty="0" err="1">
                <a:cs typeface="Arial" panose="020B0604020202020204" pitchFamily="34" charset="0"/>
              </a:rPr>
              <a:t>spunjeni</a:t>
            </a:r>
            <a:r>
              <a:rPr lang="en-US" altLang="sr-Latn-RS" sz="2600" dirty="0">
                <a:cs typeface="Arial" panose="020B0604020202020204" pitchFamily="34" charset="0"/>
              </a:rPr>
              <a:t> </a:t>
            </a:r>
            <a:r>
              <a:rPr lang="hr-HR" altLang="sr-Latn-RS" sz="2600" dirty="0">
                <a:cs typeface="Arial" panose="020B0604020202020204" pitchFamily="34" charset="0"/>
              </a:rPr>
              <a:t>slijedeći </a:t>
            </a:r>
            <a:r>
              <a:rPr lang="hr-HR" altLang="sr-Latn-RS" sz="2600" b="1" dirty="0">
                <a:cs typeface="Arial" panose="020B0604020202020204" pitchFamily="34" charset="0"/>
              </a:rPr>
              <a:t>uvjeti:</a:t>
            </a:r>
          </a:p>
          <a:p>
            <a:pPr marL="533400" indent="-533400" algn="just" eaLnBrk="1" hangingPunct="1">
              <a:buFont typeface="Arial" panose="020B0604020202020204" pitchFamily="34" charset="0"/>
              <a:buAutoNum type="arabicPeriod"/>
            </a:pPr>
            <a:r>
              <a:rPr lang="hr-HR" altLang="sr-Latn-RS" sz="2600" dirty="0">
                <a:cs typeface="Arial" panose="020B0604020202020204" pitchFamily="34" charset="0"/>
              </a:rPr>
              <a:t>da ukupan </a:t>
            </a:r>
            <a:r>
              <a:rPr lang="pt-BR" altLang="sr-Latn-RS" sz="2600" dirty="0">
                <a:cs typeface="Arial" panose="020B0604020202020204" pitchFamily="34" charset="0"/>
              </a:rPr>
              <a:t>konsolidirani prihod svih poduzetnika sudionika koncentracije ostvaren prodajom robe i/ili usluga</a:t>
            </a:r>
            <a:r>
              <a:rPr lang="hr-HR" altLang="sr-Latn-RS" sz="2600" dirty="0">
                <a:cs typeface="Arial" panose="020B0604020202020204" pitchFamily="34" charset="0"/>
              </a:rPr>
              <a:t> </a:t>
            </a:r>
            <a:r>
              <a:rPr lang="pt-BR" altLang="sr-Latn-RS" sz="2600" dirty="0">
                <a:cs typeface="Arial" panose="020B0604020202020204" pitchFamily="34" charset="0"/>
              </a:rPr>
              <a:t>na svjetskom tržištu</a:t>
            </a:r>
            <a:r>
              <a:rPr lang="en-US" altLang="sr-Latn-RS" sz="2600" dirty="0">
                <a:cs typeface="Arial" panose="020B0604020202020204" pitchFamily="34" charset="0"/>
              </a:rPr>
              <a:t> </a:t>
            </a:r>
            <a:r>
              <a:rPr lang="pt-BR" altLang="sr-Latn-RS" sz="2600" dirty="0">
                <a:cs typeface="Arial" panose="020B0604020202020204" pitchFamily="34" charset="0"/>
              </a:rPr>
              <a:t>iznosi </a:t>
            </a:r>
            <a:r>
              <a:rPr lang="pt-BR" altLang="sr-Latn-RS" sz="2600" b="1" dirty="0">
                <a:cs typeface="Arial" panose="020B0604020202020204" pitchFamily="34" charset="0"/>
              </a:rPr>
              <a:t>najmanje jednu milijardu kuna </a:t>
            </a:r>
            <a:r>
              <a:rPr lang="pt-BR" altLang="sr-Latn-RS" sz="2600" dirty="0">
                <a:cs typeface="Arial" panose="020B0604020202020204" pitchFamily="34" charset="0"/>
              </a:rPr>
              <a:t>sukladno financijskim izvješćima</a:t>
            </a:r>
            <a:r>
              <a:rPr lang="en-US" altLang="sr-Latn-RS" sz="2600" dirty="0">
                <a:cs typeface="Arial" panose="020B0604020202020204" pitchFamily="34" charset="0"/>
              </a:rPr>
              <a:t> </a:t>
            </a:r>
            <a:r>
              <a:rPr lang="pt-BR" altLang="sr-Latn-RS" sz="2600" dirty="0">
                <a:cs typeface="Arial" panose="020B0604020202020204" pitchFamily="34" charset="0"/>
              </a:rPr>
              <a:t>za financijsku godinu koja je prethodila koncentraciji, ako najmanje</a:t>
            </a:r>
            <a:r>
              <a:rPr lang="en-US" altLang="sr-Latn-RS" sz="2600" dirty="0">
                <a:cs typeface="Arial" panose="020B0604020202020204" pitchFamily="34" charset="0"/>
              </a:rPr>
              <a:t> </a:t>
            </a:r>
            <a:r>
              <a:rPr lang="pt-BR" altLang="sr-Latn-RS" sz="2600" dirty="0">
                <a:cs typeface="Arial" panose="020B0604020202020204" pitchFamily="34" charset="0"/>
              </a:rPr>
              <a:t>jedan sudionik koncentracije ima sjedište i/ili podružnicu u Republici</a:t>
            </a:r>
            <a:r>
              <a:rPr lang="en-US" altLang="sr-Latn-RS" sz="2600" dirty="0">
                <a:cs typeface="Arial" panose="020B0604020202020204" pitchFamily="34" charset="0"/>
              </a:rPr>
              <a:t> </a:t>
            </a:r>
            <a:r>
              <a:rPr lang="pt-BR" altLang="sr-Latn-RS" sz="2600" dirty="0">
                <a:cs typeface="Arial" panose="020B0604020202020204" pitchFamily="34" charset="0"/>
              </a:rPr>
              <a:t>Hrvatskoj</a:t>
            </a:r>
            <a:r>
              <a:rPr lang="hr-HR" altLang="sr-Latn-RS" sz="2600" dirty="0">
                <a:cs typeface="Arial" panose="020B0604020202020204" pitchFamily="34" charset="0"/>
              </a:rPr>
              <a:t>,</a:t>
            </a:r>
            <a:endParaRPr lang="pt-BR" altLang="sr-Latn-RS" sz="2600" dirty="0">
              <a:cs typeface="Arial" panose="020B0604020202020204" pitchFamily="34" charset="0"/>
            </a:endParaRPr>
          </a:p>
          <a:p>
            <a:pPr marL="533400" indent="-533400" algn="just" eaLnBrk="1" hangingPunct="1">
              <a:buFont typeface="Arial" panose="020B0604020202020204" pitchFamily="34" charset="0"/>
              <a:buNone/>
            </a:pPr>
            <a:endParaRPr lang="pt-BR" altLang="sr-Latn-RS" sz="2600" dirty="0">
              <a:cs typeface="Arial" panose="020B0604020202020204" pitchFamily="34" charset="0"/>
            </a:endParaRPr>
          </a:p>
          <a:p>
            <a:pPr marL="533400" indent="-533400" algn="just" eaLnBrk="1" hangingPunct="1">
              <a:buFont typeface="Arial" panose="020B0604020202020204" pitchFamily="34" charset="0"/>
              <a:buNone/>
            </a:pPr>
            <a:r>
              <a:rPr lang="pt-BR" altLang="sr-Latn-RS" sz="2600" dirty="0">
                <a:cs typeface="Arial" panose="020B0604020202020204" pitchFamily="34" charset="0"/>
              </a:rPr>
              <a:t>2. </a:t>
            </a:r>
            <a:r>
              <a:rPr lang="hr-HR" altLang="sr-Latn-RS" sz="2600" dirty="0">
                <a:cs typeface="Arial" panose="020B0604020202020204" pitchFamily="34" charset="0"/>
              </a:rPr>
              <a:t>da </a:t>
            </a:r>
            <a:r>
              <a:rPr lang="pt-BR" altLang="sr-Latn-RS" sz="2600" dirty="0">
                <a:cs typeface="Arial" panose="020B0604020202020204" pitchFamily="34" charset="0"/>
              </a:rPr>
              <a:t>ukupan prihod svakog od najmanje dva sudionika koncentracije, u Republici Hrvatskoj, sukladno financijskim izvještajima iznosi najmanje </a:t>
            </a:r>
            <a:r>
              <a:rPr lang="pt-BR" altLang="sr-Latn-RS" sz="2600" b="1" dirty="0">
                <a:cs typeface="Arial" panose="020B0604020202020204" pitchFamily="34" charset="0"/>
              </a:rPr>
              <a:t>100.000.000 kuna,</a:t>
            </a:r>
            <a:r>
              <a:rPr lang="pt-BR" altLang="sr-Latn-RS" sz="2600" dirty="0">
                <a:cs typeface="Arial" panose="020B0604020202020204" pitchFamily="34" charset="0"/>
              </a:rPr>
              <a:t> u financijskoj godini koja je prethodila koncentraciji.</a:t>
            </a:r>
            <a:endParaRPr lang="en-US" altLang="sr-Latn-RS" sz="26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BB3613-D8C8-4D25-A442-D2F7BA8138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00BDA3-7250-42DC-9AA4-BCCD3CCAE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376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4B781-0DD7-4823-950A-8271561A6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sr-Latn-RS" sz="3600" b="1" dirty="0">
                <a:solidFill>
                  <a:srgbClr val="002060"/>
                </a:solidFill>
                <a:latin typeface="Arial" panose="020B0604020202020204" pitchFamily="34" charset="0"/>
              </a:rPr>
              <a:t>OCJEN</a:t>
            </a:r>
            <a:r>
              <a:rPr lang="en-US" altLang="sr-Latn-RS" sz="3600" dirty="0">
                <a:solidFill>
                  <a:srgbClr val="002060"/>
                </a:solidFill>
                <a:latin typeface="Arial" panose="020B0604020202020204" pitchFamily="34" charset="0"/>
              </a:rPr>
              <a:t>A K</a:t>
            </a:r>
            <a:r>
              <a:rPr lang="hr-HR" altLang="sr-Latn-RS" sz="3600" b="1" dirty="0">
                <a:solidFill>
                  <a:srgbClr val="002060"/>
                </a:solidFill>
                <a:latin typeface="Arial" panose="020B0604020202020204" pitchFamily="34" charset="0"/>
              </a:rPr>
              <a:t>ONCENTRACIJ</a:t>
            </a:r>
            <a:r>
              <a:rPr lang="en-US" altLang="sr-Latn-RS" sz="3600" b="1" dirty="0">
                <a:solidFill>
                  <a:srgbClr val="002060"/>
                </a:solidFill>
                <a:latin typeface="Arial" panose="020B0604020202020204" pitchFamily="34" charset="0"/>
              </a:rPr>
              <a:t>A</a:t>
            </a:r>
            <a:endParaRPr lang="hr-HR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0E3C4-6524-4D69-96E4-8A1D3C50D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en-US" altLang="sr-Latn-RS" b="1" i="1" u="sng" dirty="0">
              <a:latin typeface="Arial" charset="0"/>
            </a:endParaRPr>
          </a:p>
          <a:p>
            <a:pPr marL="609600" indent="-609600" algn="just" eaLnBrk="1" hangingPunct="1">
              <a:buFont typeface="Arial" charset="0"/>
              <a:buNone/>
              <a:defRPr/>
            </a:pPr>
            <a:r>
              <a:rPr lang="hr-HR" sz="8000" b="1" dirty="0"/>
              <a:t>EKONOMSKI PRISTUP</a:t>
            </a:r>
            <a:r>
              <a:rPr lang="hr-HR" sz="8000" dirty="0"/>
              <a:t>-test značajnog učinka, zabrana samo ako je </a:t>
            </a:r>
            <a:r>
              <a:rPr lang="hr-HR" sz="8000" b="1" dirty="0"/>
              <a:t>moguć</a:t>
            </a:r>
            <a:r>
              <a:rPr lang="en-US" sz="8000" b="1" dirty="0"/>
              <a:t> </a:t>
            </a:r>
            <a:r>
              <a:rPr lang="hr-HR" sz="8000" b="1" dirty="0"/>
              <a:t>značajan negativan</a:t>
            </a:r>
            <a:endParaRPr lang="en-US" sz="8000" b="1" dirty="0"/>
          </a:p>
          <a:p>
            <a:pPr marL="609600" indent="-609600" algn="just" eaLnBrk="1" hangingPunct="1">
              <a:buFont typeface="Arial" charset="0"/>
              <a:buNone/>
              <a:defRPr/>
            </a:pPr>
            <a:r>
              <a:rPr lang="en-US" sz="8000" b="1" dirty="0"/>
              <a:t>u</a:t>
            </a:r>
            <a:r>
              <a:rPr lang="hr-HR" sz="8000" b="1" dirty="0" err="1"/>
              <a:t>činak</a:t>
            </a:r>
            <a:r>
              <a:rPr lang="en-US" sz="8000" b="1" dirty="0"/>
              <a:t> </a:t>
            </a:r>
            <a:r>
              <a:rPr lang="hr-HR" sz="8000" b="1" dirty="0"/>
              <a:t>na tržišno natjecanje</a:t>
            </a:r>
            <a:r>
              <a:rPr lang="hr-HR" sz="8000" dirty="0"/>
              <a:t>, osobito kao posljedica jačanja</a:t>
            </a:r>
            <a:r>
              <a:rPr lang="en-US" sz="8000" dirty="0"/>
              <a:t> </a:t>
            </a:r>
            <a:r>
              <a:rPr lang="hr-HR" sz="8000" dirty="0"/>
              <a:t>postojećeg ili stvaranja novog</a:t>
            </a:r>
            <a:endParaRPr lang="en-US" sz="8000" dirty="0"/>
          </a:p>
          <a:p>
            <a:pPr marL="609600" indent="-609600" algn="just" eaLnBrk="1" hangingPunct="1">
              <a:buFont typeface="Arial" charset="0"/>
              <a:buNone/>
              <a:defRPr/>
            </a:pPr>
            <a:r>
              <a:rPr lang="en-US" sz="8000" dirty="0"/>
              <a:t>v</a:t>
            </a:r>
            <a:r>
              <a:rPr lang="hr-HR" sz="8000" dirty="0" err="1"/>
              <a:t>ladajućeg</a:t>
            </a:r>
            <a:r>
              <a:rPr lang="en-US" sz="8000" dirty="0"/>
              <a:t> </a:t>
            </a:r>
            <a:r>
              <a:rPr lang="hr-HR" sz="8000" dirty="0"/>
              <a:t>položaja.</a:t>
            </a:r>
          </a:p>
          <a:p>
            <a:pPr marL="609600" indent="-609600" algn="just" eaLnBrk="1" hangingPunct="1">
              <a:buFont typeface="Arial" charset="0"/>
              <a:buNone/>
              <a:defRPr/>
            </a:pPr>
            <a:endParaRPr lang="hr-HR" sz="8000" b="1" dirty="0"/>
          </a:p>
          <a:p>
            <a:pPr algn="just">
              <a:buFont typeface="Arial" charset="0"/>
              <a:buChar char="•"/>
              <a:defRPr/>
            </a:pPr>
            <a:r>
              <a:rPr lang="hr-HR" sz="8000" dirty="0"/>
              <a:t>ocjenjuju se </a:t>
            </a:r>
            <a:r>
              <a:rPr lang="hr-HR" sz="8000" b="1" dirty="0"/>
              <a:t>prednosti i učinci na tržišno natjecanje </a:t>
            </a:r>
            <a:r>
              <a:rPr lang="hr-HR" sz="8000" dirty="0"/>
              <a:t>koji bi nastupili</a:t>
            </a:r>
            <a:r>
              <a:rPr lang="en-US" sz="8000" dirty="0"/>
              <a:t> </a:t>
            </a:r>
            <a:r>
              <a:rPr lang="hr-HR" sz="8000" dirty="0"/>
              <a:t>provedbom koncentracije, moguće zapreke pristupu tržištu.</a:t>
            </a:r>
          </a:p>
          <a:p>
            <a:pPr algn="just">
              <a:buFont typeface="Arial" charset="0"/>
              <a:buChar char="•"/>
              <a:defRPr/>
            </a:pPr>
            <a:endParaRPr lang="hr-HR" sz="8000" dirty="0"/>
          </a:p>
          <a:p>
            <a:pPr algn="just">
              <a:buFont typeface="Arial" charset="0"/>
              <a:buChar char="•"/>
              <a:defRPr/>
            </a:pPr>
            <a:r>
              <a:rPr lang="hr-HR" sz="8000" b="1" dirty="0"/>
              <a:t>Teret dokaza: sudionici koncentracije!</a:t>
            </a:r>
          </a:p>
          <a:p>
            <a:pPr algn="just">
              <a:buFont typeface="Arial" charset="0"/>
              <a:buChar char="•"/>
              <a:defRPr/>
            </a:pPr>
            <a:endParaRPr lang="hr-HR" sz="8000" dirty="0"/>
          </a:p>
          <a:p>
            <a:pPr algn="just">
              <a:buFont typeface="Arial" charset="0"/>
              <a:buChar char="•"/>
              <a:defRPr/>
            </a:pPr>
            <a:r>
              <a:rPr lang="hr-HR" sz="8000" dirty="0"/>
              <a:t>zaprimanje potpune prijave namjere provedbe koncentracije</a:t>
            </a:r>
          </a:p>
          <a:p>
            <a:pPr algn="just">
              <a:buFont typeface="Arial" charset="0"/>
              <a:buChar char="•"/>
              <a:defRPr/>
            </a:pPr>
            <a:endParaRPr lang="hr-HR" sz="8000" dirty="0"/>
          </a:p>
          <a:p>
            <a:pPr algn="just">
              <a:buFont typeface="Arial" charset="0"/>
              <a:buChar char="•"/>
              <a:defRPr/>
            </a:pPr>
            <a:r>
              <a:rPr lang="hr-HR" sz="8000" dirty="0"/>
              <a:t>objavljivanje javnog poziva na stranici Agencije za dostavu primjedbi i mišljenja o koncentraciji.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BB3613-D8C8-4D25-A442-D2F7BA8138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00BDA3-7250-42DC-9AA4-BCCD3CCAE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507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OCJENA </a:t>
            </a:r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HORIZONTALNI</a:t>
            </a:r>
            <a:r>
              <a:rPr lang="en-US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KONCENTRACIJA</a:t>
            </a:r>
            <a:endParaRPr lang="hr-HR" sz="3600" dirty="0">
              <a:solidFill>
                <a:srgbClr val="1E3C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0"/>
              </a:spcBef>
              <a:buNone/>
            </a:pPr>
            <a:endParaRPr lang="hr-HR" altLang="sr-Latn-RS" b="1" dirty="0">
              <a:latin typeface="Arial" charset="0"/>
            </a:endParaRPr>
          </a:p>
          <a:p>
            <a:pPr algn="just">
              <a:buFontTx/>
              <a:buNone/>
            </a:pPr>
            <a:r>
              <a:rPr lang="en-US" altLang="sr-Latn-RS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POTENCIJALNI PROBLEMI ZA TRŽIŠNO NATJECANJE:</a:t>
            </a:r>
          </a:p>
          <a:p>
            <a:pPr algn="just">
              <a:buFontTx/>
              <a:buNone/>
            </a:pPr>
            <a:endParaRPr lang="en-US" altLang="sr-Latn-RS" sz="28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9496" indent="-457200" algn="just">
              <a:buFontTx/>
              <a:buAutoNum type="alphaLcParenR"/>
            </a:pPr>
            <a:r>
              <a:rPr lang="en-US" altLang="sr-Latn-RS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Nakon</a:t>
            </a:r>
            <a:r>
              <a:rPr lang="en-US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koncentracije</a:t>
            </a:r>
            <a:r>
              <a:rPr lang="en-US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sr-Latn-RS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jedan</a:t>
            </a:r>
            <a:r>
              <a:rPr lang="en-US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poduzetnik</a:t>
            </a:r>
            <a:r>
              <a:rPr lang="en-US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manje</a:t>
            </a:r>
            <a:r>
              <a:rPr lang="en-US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tržištu</a:t>
            </a:r>
            <a:endParaRPr lang="en-US" altLang="sr-Latn-R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9496" indent="-457200" algn="just">
              <a:buFontTx/>
              <a:buAutoNum type="alphaLcParenR"/>
            </a:pPr>
            <a:r>
              <a:rPr lang="en-US" altLang="sr-Latn-RS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Poduzetnik</a:t>
            </a:r>
            <a:r>
              <a:rPr lang="en-US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koji </a:t>
            </a:r>
            <a:r>
              <a:rPr lang="en-US" altLang="sr-Latn-RS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nastaje</a:t>
            </a:r>
            <a:r>
              <a:rPr lang="en-US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koncentracijom</a:t>
            </a:r>
            <a:r>
              <a:rPr lang="en-US" altLang="sr-Latn-R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obično</a:t>
            </a:r>
            <a:r>
              <a:rPr lang="en-US" altLang="sr-Latn-R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</a:t>
            </a:r>
            <a:r>
              <a:rPr lang="en-US" altLang="sr-Latn-R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veći</a:t>
            </a:r>
            <a:r>
              <a:rPr lang="en-US" altLang="sr-Latn-R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tržišni</a:t>
            </a:r>
            <a:r>
              <a:rPr lang="en-US" altLang="sr-Latn-R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udjel</a:t>
            </a:r>
            <a:r>
              <a:rPr lang="en-US" altLang="sr-Latn-R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altLang="sr-Latn-RS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svakog</a:t>
            </a:r>
            <a:r>
              <a:rPr lang="en-US" altLang="sr-Latn-R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sudionika</a:t>
            </a:r>
            <a:r>
              <a:rPr lang="en-US" altLang="sr-Latn-R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koncentracije</a:t>
            </a:r>
            <a:r>
              <a:rPr lang="en-US" altLang="sr-Latn-R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pojedinačno</a:t>
            </a:r>
            <a:r>
              <a:rPr lang="en-US" altLang="sr-Latn-R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prije</a:t>
            </a:r>
            <a:r>
              <a:rPr lang="en-US" altLang="sr-Latn-R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provedbe</a:t>
            </a:r>
            <a:r>
              <a:rPr lang="en-US" altLang="sr-Latn-R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koncentracije</a:t>
            </a:r>
            <a:r>
              <a:rPr lang="en-US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39496" indent="-457200" algn="just">
              <a:buFontTx/>
              <a:buAutoNum type="alphaLcParenR"/>
            </a:pPr>
            <a:r>
              <a:rPr lang="en-US" altLang="sr-Latn-RS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Opasnost</a:t>
            </a:r>
            <a:r>
              <a:rPr lang="en-US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altLang="sr-Latn-RS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nastanka</a:t>
            </a:r>
            <a:r>
              <a:rPr lang="en-US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koordiniranih</a:t>
            </a:r>
            <a:r>
              <a:rPr lang="en-US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učinaka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537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15FC3-FE02-4864-A34E-5B0CEFC0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E3C5A"/>
                </a:solidFill>
                <a:latin typeface="+mn-lt"/>
              </a:rPr>
              <a:t>POSTUPAK OCJENE KONCENTRACIJE AZTN</a:t>
            </a:r>
            <a:endParaRPr lang="hr-HR" sz="3600" dirty="0">
              <a:solidFill>
                <a:srgbClr val="1E3C5A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64115-5EE8-4418-B0BE-A7494EBA6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just" eaLnBrk="1" hangingPunct="1">
              <a:buFont typeface="Arial" charset="0"/>
              <a:buNone/>
              <a:defRPr/>
            </a:pPr>
            <a:r>
              <a:rPr lang="hr-HR" sz="2600" u="sng" dirty="0"/>
              <a:t>Dvije faze postupka ocjene koncentracija</a:t>
            </a:r>
            <a:r>
              <a:rPr lang="hr-HR" sz="2600" dirty="0"/>
              <a:t>:</a:t>
            </a:r>
          </a:p>
          <a:p>
            <a:pPr marL="609600" indent="-609600" algn="just" eaLnBrk="1" hangingPunct="1">
              <a:buFont typeface="Arial" charset="0"/>
              <a:buNone/>
              <a:defRPr/>
            </a:pPr>
            <a:endParaRPr lang="hr-HR" sz="2600" b="1" dirty="0"/>
          </a:p>
          <a:p>
            <a:pPr marL="609600" indent="-609600" algn="just" eaLnBrk="1" hangingPunct="1">
              <a:buFont typeface="Arial" charset="0"/>
              <a:buAutoNum type="arabicPeriod"/>
              <a:defRPr/>
            </a:pPr>
            <a:r>
              <a:rPr lang="hr-HR" sz="2600" b="1" dirty="0"/>
              <a:t>FAZA</a:t>
            </a:r>
            <a:r>
              <a:rPr lang="hr-HR" sz="2600" dirty="0"/>
              <a:t>: nesporne koncentracije, dokazi dostavljeni uz prijavu</a:t>
            </a:r>
            <a:r>
              <a:rPr lang="en-US" sz="2600" dirty="0"/>
              <a:t> </a:t>
            </a:r>
            <a:r>
              <a:rPr lang="hr-HR" sz="2600" dirty="0"/>
              <a:t>koncentracije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hr-HR" sz="2600" dirty="0"/>
              <a:t>drugi podaci upućuju na razumnu pretpostavku da</a:t>
            </a:r>
            <a:r>
              <a:rPr lang="en-US" sz="2600" dirty="0"/>
              <a:t> </a:t>
            </a:r>
            <a:r>
              <a:rPr lang="hr-HR" sz="2600" dirty="0"/>
              <a:t>predmetna koncentracija neće imati negativan učinak na tržišno</a:t>
            </a:r>
            <a:r>
              <a:rPr lang="en-US" sz="2600" dirty="0"/>
              <a:t> </a:t>
            </a:r>
            <a:r>
              <a:rPr lang="hr-HR" sz="2600" dirty="0"/>
              <a:t>natjecanje.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hr-HR" altLang="sr-Latn-RS" sz="2600" dirty="0"/>
          </a:p>
          <a:p>
            <a:pPr marL="457200" indent="-457200" algn="just" eaLnBrk="1" hangingPunct="1">
              <a:buFontTx/>
              <a:buNone/>
              <a:defRPr/>
            </a:pPr>
            <a:r>
              <a:rPr lang="hr-HR" sz="2600" dirty="0">
                <a:cs typeface="Arial" pitchFamily="34" charset="0"/>
              </a:rPr>
              <a:t>Ne donosi se zaključak o pokretanju postupka ocjene koncentracije. </a:t>
            </a:r>
          </a:p>
          <a:p>
            <a:pPr marL="457200" indent="-457200" algn="just" eaLnBrk="1" hangingPunct="1">
              <a:buFontTx/>
              <a:buNone/>
              <a:defRPr/>
            </a:pPr>
            <a:endParaRPr lang="hr-HR" sz="2600" b="1" dirty="0">
              <a:cs typeface="Arial" pitchFamily="34" charset="0"/>
            </a:endParaRPr>
          </a:p>
          <a:p>
            <a:pPr marL="457200" indent="-457200" algn="just" eaLnBrk="1" hangingPunct="1">
              <a:buFontTx/>
              <a:buNone/>
              <a:defRPr/>
            </a:pPr>
            <a:r>
              <a:rPr lang="hr-HR" sz="2600" b="1" dirty="0">
                <a:cs typeface="Arial" pitchFamily="34" charset="0"/>
              </a:rPr>
              <a:t>Izdaje se potvrda (obavijest) o dopuštenosti koncentracije.</a:t>
            </a:r>
          </a:p>
          <a:p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12BE7E-4701-49F7-BFAA-8C22511E1D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DEA315-79E7-414F-9966-B57BF11DC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71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15FC3-FE02-4864-A34E-5B0CEFC0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E3C5A"/>
                </a:solidFill>
                <a:latin typeface="+mn-lt"/>
              </a:rPr>
              <a:t>POSTUPAK OCJENE KONCENTRACIJE AZTN</a:t>
            </a:r>
            <a:endParaRPr lang="hr-HR" sz="3600" dirty="0">
              <a:solidFill>
                <a:srgbClr val="1E3C5A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64115-5EE8-4418-B0BE-A7494EBA6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hr-HR" altLang="sr-Latn-RS" sz="2000" b="1" dirty="0"/>
              <a:t>2. FAZA</a:t>
            </a:r>
            <a:r>
              <a:rPr lang="hr-HR" altLang="sr-Latn-RS" sz="2000" dirty="0"/>
              <a:t>: koncentracija bi mogla imati za posljedicu negativan učinak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hr-HR" altLang="sr-Latn-RS" sz="2000" dirty="0"/>
              <a:t>na tržišno natjecanje, ograničavanje tržišnog natjecanja na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hr-HR" altLang="sr-Latn-RS" sz="2000" dirty="0"/>
              <a:t>mjerodavnom tržištu;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hr-HR" altLang="sr-Latn-RS" sz="2000" b="1" dirty="0"/>
              <a:t>Kriteriji ekonomske i pravne analize:</a:t>
            </a:r>
          </a:p>
          <a:p>
            <a:pPr algn="just" eaLnBrk="1" hangingPunct="1"/>
            <a:r>
              <a:rPr lang="hr-HR" altLang="sr-Latn-RS" sz="2000" dirty="0"/>
              <a:t>Struktura mjerodavnog tržišta</a:t>
            </a:r>
          </a:p>
          <a:p>
            <a:pPr algn="just" eaLnBrk="1" hangingPunct="1"/>
            <a:r>
              <a:rPr lang="hr-HR" altLang="sr-Latn-RS" sz="2000" dirty="0"/>
              <a:t>Financijska snaga tržišnih takmaca</a:t>
            </a:r>
          </a:p>
          <a:p>
            <a:pPr algn="just" eaLnBrk="1" hangingPunct="1"/>
            <a:r>
              <a:rPr lang="hr-HR" altLang="sr-Latn-RS" sz="2000" dirty="0"/>
              <a:t>Način i mogućnost opskrbe tržišta</a:t>
            </a:r>
          </a:p>
          <a:p>
            <a:pPr algn="just" eaLnBrk="1" hangingPunct="1"/>
            <a:r>
              <a:rPr lang="hr-HR" altLang="sr-Latn-RS" sz="2000" dirty="0"/>
              <a:t>Troškovi i rizici</a:t>
            </a:r>
          </a:p>
          <a:p>
            <a:pPr algn="just" eaLnBrk="1" hangingPunct="1"/>
            <a:r>
              <a:rPr lang="hr-HR" altLang="sr-Latn-RS" sz="2000" dirty="0"/>
              <a:t>Učinci na pogodnosti za potrošače</a:t>
            </a:r>
          </a:p>
          <a:p>
            <a:pPr algn="just" eaLnBrk="1" hangingPunct="1"/>
            <a:r>
              <a:rPr lang="hr-HR" altLang="sr-Latn-RS" sz="2000" dirty="0"/>
              <a:t>Prepreke za pristup tržištu i za izlazak s tržišta</a:t>
            </a:r>
          </a:p>
          <a:p>
            <a:pPr algn="just" eaLnBrk="1" hangingPunct="1"/>
            <a:r>
              <a:rPr lang="hr-HR" altLang="sr-Latn-RS" sz="2000" dirty="0"/>
              <a:t>Učinci na tržišno natjecanje</a:t>
            </a:r>
          </a:p>
          <a:p>
            <a:pPr algn="just" eaLnBrk="1" hangingPunct="1"/>
            <a:r>
              <a:rPr lang="hr-HR" altLang="sr-Latn-RS" sz="2000" dirty="0"/>
              <a:t>Učinci na druge poduzetnike</a:t>
            </a:r>
            <a:endParaRPr lang="hr-HR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12BE7E-4701-49F7-BFAA-8C22511E1D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DEA315-79E7-414F-9966-B57BF11DC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847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DCBE-2A3E-45C6-ADE9-00F27178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E3C5A"/>
                </a:solidFill>
                <a:latin typeface="+mn-lt"/>
              </a:rPr>
              <a:t>ZABRANJENA KONCENTRACIJA</a:t>
            </a:r>
            <a:endParaRPr lang="hr-HR" sz="3600" dirty="0">
              <a:solidFill>
                <a:srgbClr val="1E3C5A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547EF-9127-47B3-8270-4512B74BE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pl-PL" altLang="sr-Latn-RS" sz="2000" b="1" dirty="0"/>
              <a:t>Zabranjena je koncentracija </a:t>
            </a:r>
            <a:r>
              <a:rPr lang="pl-PL" altLang="sr-Latn-RS" sz="2000" dirty="0"/>
              <a:t>poduzetnika koja može značajno narušiti</a:t>
            </a:r>
            <a:r>
              <a:rPr lang="en-US" altLang="sr-Latn-RS" sz="2000" dirty="0"/>
              <a:t> </a:t>
            </a:r>
            <a:r>
              <a:rPr lang="pl-PL" altLang="sr-Latn-RS" sz="2000" dirty="0"/>
              <a:t>tržišno natjecanje, a osobito</a:t>
            </a:r>
            <a:endParaRPr lang="en-US" altLang="sr-Latn-RS" sz="2000" dirty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pl-PL" altLang="sr-Latn-RS" sz="2000" dirty="0"/>
              <a:t>ako je takvo narušavanje tržišnog</a:t>
            </a:r>
            <a:r>
              <a:rPr lang="en-US" altLang="sr-Latn-RS" sz="2000" dirty="0"/>
              <a:t> </a:t>
            </a:r>
            <a:r>
              <a:rPr lang="pl-PL" altLang="sr-Latn-RS" sz="2000" dirty="0"/>
              <a:t>natjecanja posljedica jačanja postojećeg ili stvaranja novog</a:t>
            </a:r>
            <a:endParaRPr lang="en-US" altLang="sr-Latn-RS" sz="2000" dirty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sr-Latn-RS" sz="2000" dirty="0"/>
              <a:t>v</a:t>
            </a:r>
            <a:r>
              <a:rPr lang="pl-PL" altLang="sr-Latn-RS" sz="2000" dirty="0"/>
              <a:t>ladajućeg</a:t>
            </a:r>
            <a:r>
              <a:rPr lang="en-US" altLang="sr-Latn-RS" sz="2000" dirty="0"/>
              <a:t> </a:t>
            </a:r>
            <a:r>
              <a:rPr lang="pl-PL" altLang="sr-Latn-RS" sz="2000" dirty="0"/>
              <a:t>položaja sudionika koncentracije.</a:t>
            </a:r>
          </a:p>
          <a:p>
            <a:pPr algn="just" eaLnBrk="1" hangingPunct="1">
              <a:buFontTx/>
              <a:buChar char="-"/>
            </a:pPr>
            <a:r>
              <a:rPr lang="hr-HR" altLang="sr-Latn-RS" sz="2000" dirty="0"/>
              <a:t>provedena </a:t>
            </a:r>
            <a:r>
              <a:rPr lang="hr-HR" altLang="sr-Latn-RS" sz="2000" b="1" dirty="0"/>
              <a:t>protivno rješenju Agencije </a:t>
            </a:r>
          </a:p>
          <a:p>
            <a:pPr algn="just" eaLnBrk="1" hangingPunct="1">
              <a:buFontTx/>
              <a:buChar char="-"/>
            </a:pPr>
            <a:r>
              <a:rPr lang="hr-HR" altLang="sr-Latn-RS" sz="2000" dirty="0"/>
              <a:t>provedena </a:t>
            </a:r>
            <a:r>
              <a:rPr lang="hr-HR" altLang="sr-Latn-RS" sz="2000" b="1" dirty="0"/>
              <a:t>bez podnošenja obvezne prijave </a:t>
            </a:r>
            <a:r>
              <a:rPr lang="hr-HR" altLang="sr-Latn-RS" sz="2000" dirty="0"/>
              <a:t>namjere koncentracije</a:t>
            </a:r>
            <a:r>
              <a:rPr lang="pl-PL" altLang="sr-Latn-RS" sz="2000" dirty="0"/>
              <a:t>.</a:t>
            </a:r>
          </a:p>
          <a:p>
            <a:pPr algn="just" eaLnBrk="1" hangingPunct="1">
              <a:buFontTx/>
              <a:buChar char="-"/>
            </a:pPr>
            <a:endParaRPr lang="hr-HR" altLang="sr-Latn-RS" sz="2000" dirty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hr-HR" altLang="sr-Latn-RS" sz="2000" dirty="0"/>
              <a:t>Agencija može rješenjem izreći upravno kaznenu mjeru i naložiti prodaju ili</a:t>
            </a:r>
            <a:r>
              <a:rPr lang="en-US" altLang="sr-Latn-RS" sz="2000" dirty="0"/>
              <a:t> </a:t>
            </a:r>
            <a:r>
              <a:rPr lang="hr-HR" altLang="sr-Latn-RS" sz="2000" dirty="0"/>
              <a:t>prijenos stečenih dionica</a:t>
            </a:r>
            <a:endParaRPr lang="en-US" altLang="sr-Latn-RS" sz="2000" dirty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hr-HR" altLang="sr-Latn-RS" sz="2000" dirty="0"/>
              <a:t>ili poslovnih udjela, zabraniti ili ograničiti ostvarivanje</a:t>
            </a:r>
            <a:r>
              <a:rPr lang="en-US" altLang="sr-Latn-RS" sz="2000" dirty="0"/>
              <a:t> </a:t>
            </a:r>
            <a:r>
              <a:rPr lang="hr-HR" altLang="sr-Latn-RS" sz="2000" dirty="0"/>
              <a:t>prava glasa vezanog uz dionice ili udjele u</a:t>
            </a:r>
            <a:endParaRPr lang="en-US" altLang="sr-Latn-RS" sz="2000" dirty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hr-HR" altLang="sr-Latn-RS" sz="2000" dirty="0"/>
              <a:t>poduzetnicima – sudionicima</a:t>
            </a:r>
            <a:r>
              <a:rPr lang="en-US" altLang="sr-Latn-RS" sz="2000" dirty="0"/>
              <a:t> </a:t>
            </a:r>
            <a:r>
              <a:rPr lang="hr-HR" altLang="sr-Latn-RS" sz="2000" dirty="0"/>
              <a:t>koncentracije i narediti prestanak zajedničkog pothvata (</a:t>
            </a:r>
            <a:r>
              <a:rPr lang="hr-HR" altLang="sr-Latn-RS" sz="2000" i="1" dirty="0"/>
              <a:t>joint </a:t>
            </a:r>
            <a:r>
              <a:rPr lang="hr-HR" altLang="sr-Latn-RS" sz="2000" i="1" dirty="0" err="1"/>
              <a:t>venture</a:t>
            </a:r>
            <a:r>
              <a:rPr lang="hr-HR" altLang="sr-Latn-RS" sz="2000" dirty="0"/>
              <a:t>)</a:t>
            </a:r>
            <a:endParaRPr lang="en-US" altLang="sr-Latn-RS" sz="2000" dirty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hr-HR" altLang="sr-Latn-RS" sz="2000" dirty="0"/>
              <a:t>ili drugih</a:t>
            </a:r>
            <a:r>
              <a:rPr lang="en-US" altLang="sr-Latn-RS" sz="2000" dirty="0"/>
              <a:t> </a:t>
            </a:r>
            <a:r>
              <a:rPr lang="hr-HR" altLang="sr-Latn-RS" sz="2000" dirty="0"/>
              <a:t>oblika stjecanja kontrole koji su doveli do nedopuštene koncentracije.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sr-Latn-R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5F79C-719E-4D91-A268-85C2CA152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1F2090-C7F5-4DC4-953A-887A9FDCC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615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HORIZONTALNE KONCENTRACIJE</a:t>
            </a:r>
            <a:endParaRPr lang="hr-HR" sz="3600" dirty="0">
              <a:solidFill>
                <a:srgbClr val="1E3C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pPr marL="0" indent="0" algn="ctr">
              <a:buNone/>
            </a:pPr>
            <a:r>
              <a:rPr lang="hr-HR" dirty="0"/>
              <a:t> </a:t>
            </a:r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PRIMJER IZ RH PRAKSE</a:t>
            </a:r>
          </a:p>
          <a:p>
            <a:pPr marL="0" indent="0" algn="ctr">
              <a:buNone/>
            </a:pP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810" y="3590254"/>
            <a:ext cx="2087562" cy="153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805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PRIMJER</a:t>
            </a:r>
            <a:r>
              <a:rPr lang="en-US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HORIZONTALNE KONCENTRACIJE</a:t>
            </a:r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IZ RH PRAKSE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None/>
              <a:defRPr/>
            </a:pPr>
            <a:r>
              <a:rPr lang="hr-HR" altLang="sr-Latn-RS" sz="2400" b="1" u="sng" dirty="0">
                <a:latin typeface="Arial" panose="020B0604020202020204" pitchFamily="34" charset="0"/>
              </a:rPr>
              <a:t>KONZUM</a:t>
            </a:r>
            <a:r>
              <a:rPr lang="en-US" altLang="sr-Latn-RS" sz="2400" b="1" u="sng" dirty="0">
                <a:latin typeface="Arial" panose="020B0604020202020204" pitchFamily="34" charset="0"/>
              </a:rPr>
              <a:t>/LOKICA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n-US" altLang="sr-Latn-RS" sz="2400" b="1" u="sng" dirty="0" err="1">
                <a:latin typeface="Arial" panose="020B0604020202020204" pitchFamily="34" charset="0"/>
              </a:rPr>
              <a:t>Odluka</a:t>
            </a:r>
            <a:r>
              <a:rPr lang="en-US" altLang="sr-Latn-RS" sz="2400" b="1" u="sng" dirty="0">
                <a:latin typeface="Arial" panose="020B0604020202020204" pitchFamily="34" charset="0"/>
              </a:rPr>
              <a:t> AZTN od 30. </a:t>
            </a:r>
            <a:r>
              <a:rPr lang="en-US" altLang="sr-Latn-RS" sz="2400" b="1" u="sng" dirty="0" err="1">
                <a:latin typeface="Arial" panose="020B0604020202020204" pitchFamily="34" charset="0"/>
              </a:rPr>
              <a:t>prosinca</a:t>
            </a:r>
            <a:r>
              <a:rPr lang="en-US" altLang="sr-Latn-RS" sz="2400" b="1" u="sng" dirty="0">
                <a:latin typeface="Arial" panose="020B0604020202020204" pitchFamily="34" charset="0"/>
              </a:rPr>
              <a:t> 2008.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n-US" altLang="sr-Latn-RS" sz="2400" b="1" u="sng" dirty="0" err="1">
                <a:latin typeface="Arial" panose="020B0604020202020204" pitchFamily="34" charset="0"/>
              </a:rPr>
              <a:t>Horizontalna</a:t>
            </a:r>
            <a:r>
              <a:rPr lang="en-US" altLang="sr-Latn-RS" sz="2400" b="1" u="sng" dirty="0">
                <a:latin typeface="Arial" panose="020B0604020202020204" pitchFamily="34" charset="0"/>
              </a:rPr>
              <a:t> </a:t>
            </a:r>
            <a:r>
              <a:rPr lang="en-US" altLang="sr-Latn-RS" sz="2400" b="1" u="sng" dirty="0" err="1">
                <a:latin typeface="Arial" panose="020B0604020202020204" pitchFamily="34" charset="0"/>
              </a:rPr>
              <a:t>koncentracija-uvjetno</a:t>
            </a:r>
            <a:r>
              <a:rPr lang="en-US" altLang="sr-Latn-RS" sz="2400" b="1" u="sng" dirty="0">
                <a:latin typeface="Arial" panose="020B0604020202020204" pitchFamily="34" charset="0"/>
              </a:rPr>
              <a:t> </a:t>
            </a:r>
            <a:r>
              <a:rPr lang="en-US" altLang="sr-Latn-RS" sz="2400" b="1" u="sng" dirty="0" err="1">
                <a:latin typeface="Arial" panose="020B0604020202020204" pitchFamily="34" charset="0"/>
              </a:rPr>
              <a:t>dopuštena</a:t>
            </a:r>
            <a:endParaRPr lang="en-US" altLang="sr-Latn-RS" sz="2400" b="1" u="sng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sr-Latn-RS" sz="200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r-Latn-RS" sz="2000" b="0" dirty="0">
                <a:solidFill>
                  <a:srgbClr val="002060"/>
                </a:solidFill>
              </a:rPr>
              <a:t>=</a:t>
            </a:r>
            <a:r>
              <a:rPr lang="hr-HR" altLang="sr-Latn-RS" sz="2000" b="0" dirty="0">
                <a:solidFill>
                  <a:srgbClr val="002060"/>
                </a:solidFill>
              </a:rPr>
              <a:t>horizontalna koncentracija sa značajnim negativnim učincima na</a:t>
            </a:r>
            <a:r>
              <a:rPr lang="en-US" altLang="sr-Latn-RS" sz="2000" b="0" dirty="0">
                <a:solidFill>
                  <a:srgbClr val="002060"/>
                </a:solidFill>
              </a:rPr>
              <a:t> </a:t>
            </a:r>
            <a:r>
              <a:rPr lang="hr-HR" altLang="sr-Latn-RS" sz="2000" dirty="0">
                <a:solidFill>
                  <a:srgbClr val="002060"/>
                </a:solidFill>
              </a:rPr>
              <a:t>mjerodavnom tržištu trgovine</a:t>
            </a:r>
            <a:endParaRPr lang="en-US" altLang="sr-Latn-RS" sz="200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000" dirty="0">
                <a:solidFill>
                  <a:srgbClr val="002060"/>
                </a:solidFill>
              </a:rPr>
              <a:t>mješovitom robom, pretežno</a:t>
            </a:r>
            <a:r>
              <a:rPr lang="en-US" altLang="sr-Latn-RS" sz="2000" dirty="0">
                <a:solidFill>
                  <a:srgbClr val="002060"/>
                </a:solidFill>
              </a:rPr>
              <a:t> </a:t>
            </a:r>
            <a:r>
              <a:rPr lang="hr-HR" altLang="sr-Latn-RS" sz="2000" dirty="0">
                <a:solidFill>
                  <a:srgbClr val="002060"/>
                </a:solidFill>
              </a:rPr>
              <a:t>hranom, pićima i higijenskim proizvodima za domaćinstvo na</a:t>
            </a:r>
            <a:r>
              <a:rPr lang="en-US" altLang="sr-Latn-RS" sz="2000" dirty="0">
                <a:solidFill>
                  <a:srgbClr val="002060"/>
                </a:solidFill>
              </a:rPr>
              <a:t> </a:t>
            </a:r>
            <a:r>
              <a:rPr lang="hr-HR" altLang="sr-Latn-RS" sz="2000" dirty="0">
                <a:solidFill>
                  <a:srgbClr val="002060"/>
                </a:solidFill>
              </a:rPr>
              <a:t>malo</a:t>
            </a:r>
            <a:r>
              <a:rPr lang="hr-HR" altLang="sr-Latn-RS" sz="2000" b="0" dirty="0">
                <a:solidFill>
                  <a:srgbClr val="002060"/>
                </a:solidFill>
              </a:rPr>
              <a:t> na</a:t>
            </a:r>
            <a:endParaRPr lang="en-US" altLang="sr-Latn-RS" sz="2000" b="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000" b="0" dirty="0">
                <a:solidFill>
                  <a:srgbClr val="002060"/>
                </a:solidFill>
              </a:rPr>
              <a:t>području </a:t>
            </a:r>
            <a:r>
              <a:rPr lang="hr-HR" altLang="sr-Latn-RS" sz="2000" dirty="0">
                <a:solidFill>
                  <a:srgbClr val="002060"/>
                </a:solidFill>
              </a:rPr>
              <a:t>Šibensko-kninske županije</a:t>
            </a:r>
            <a:r>
              <a:rPr lang="hr-HR" altLang="sr-Latn-RS" sz="2000" b="0" dirty="0">
                <a:solidFill>
                  <a:srgbClr val="002060"/>
                </a:solidFill>
              </a:rPr>
              <a:t>, osobito u odnosu na</a:t>
            </a:r>
            <a:r>
              <a:rPr lang="en-US" altLang="sr-Latn-RS" sz="2000" b="0" dirty="0">
                <a:solidFill>
                  <a:srgbClr val="002060"/>
                </a:solidFill>
              </a:rPr>
              <a:t> </a:t>
            </a:r>
            <a:r>
              <a:rPr lang="hr-HR" altLang="sr-Latn-RS" sz="2000" dirty="0">
                <a:solidFill>
                  <a:srgbClr val="002060"/>
                </a:solidFill>
              </a:rPr>
              <a:t>područje grada Šibenika te mjesta Vodice i</a:t>
            </a:r>
            <a:endParaRPr lang="en-US" altLang="sr-Latn-RS" sz="200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000" dirty="0">
                <a:solidFill>
                  <a:srgbClr val="002060"/>
                </a:solidFill>
              </a:rPr>
              <a:t>Murter</a:t>
            </a:r>
            <a:r>
              <a:rPr lang="hr-HR" altLang="sr-Latn-RS" sz="2000" b="0" dirty="0">
                <a:solidFill>
                  <a:srgbClr val="002060"/>
                </a:solidFill>
              </a:rPr>
              <a:t> i s </a:t>
            </a:r>
            <a:r>
              <a:rPr lang="hr-HR" altLang="sr-Latn-RS" sz="2000" dirty="0">
                <a:solidFill>
                  <a:srgbClr val="002060"/>
                </a:solidFill>
              </a:rPr>
              <a:t>mogućim</a:t>
            </a:r>
            <a:r>
              <a:rPr lang="en-US" altLang="sr-Latn-RS" sz="2000" dirty="0">
                <a:solidFill>
                  <a:srgbClr val="002060"/>
                </a:solidFill>
              </a:rPr>
              <a:t> </a:t>
            </a:r>
            <a:r>
              <a:rPr lang="hr-HR" altLang="sr-Latn-RS" sz="2000" dirty="0">
                <a:solidFill>
                  <a:srgbClr val="002060"/>
                </a:solidFill>
              </a:rPr>
              <a:t>negativnim učincima </a:t>
            </a:r>
            <a:r>
              <a:rPr lang="en-US" altLang="sr-Latn-RS" sz="2000" dirty="0" err="1">
                <a:solidFill>
                  <a:srgbClr val="002060"/>
                </a:solidFill>
              </a:rPr>
              <a:t>na</a:t>
            </a:r>
            <a:r>
              <a:rPr lang="hr-HR" altLang="sr-Latn-RS" sz="2000" dirty="0">
                <a:solidFill>
                  <a:srgbClr val="002060"/>
                </a:solidFill>
              </a:rPr>
              <a:t> mjerodavnom tržištu trgovine na veliko</a:t>
            </a:r>
            <a:r>
              <a:rPr lang="en-US" altLang="sr-Latn-RS" sz="2000" dirty="0">
                <a:solidFill>
                  <a:srgbClr val="002060"/>
                </a:solidFill>
              </a:rPr>
              <a:t> </a:t>
            </a:r>
            <a:r>
              <a:rPr lang="hr-HR" altLang="sr-Latn-RS" sz="2000" dirty="0">
                <a:solidFill>
                  <a:srgbClr val="002060"/>
                </a:solidFill>
              </a:rPr>
              <a:t>mješovitom</a:t>
            </a:r>
            <a:endParaRPr lang="en-US" altLang="sr-Latn-RS" sz="200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000" dirty="0">
                <a:solidFill>
                  <a:srgbClr val="002060"/>
                </a:solidFill>
              </a:rPr>
              <a:t>robom u Republici Hrvatskoj</a:t>
            </a:r>
            <a:r>
              <a:rPr lang="en-US" altLang="sr-Latn-RS" sz="2000" dirty="0">
                <a:solidFill>
                  <a:srgbClr val="002060"/>
                </a:solidFill>
              </a:rPr>
              <a:t>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sr-Latn-RS" sz="2000" b="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r-Latn-RS" sz="2000" b="0" dirty="0">
                <a:solidFill>
                  <a:srgbClr val="002060"/>
                </a:solidFill>
              </a:rPr>
              <a:t>-</a:t>
            </a:r>
            <a:r>
              <a:rPr lang="hr-HR" altLang="sr-Latn-RS" sz="2000" b="0" dirty="0">
                <a:solidFill>
                  <a:srgbClr val="002060"/>
                </a:solidFill>
              </a:rPr>
              <a:t>potrebno osigurati pristup</a:t>
            </a:r>
            <a:r>
              <a:rPr lang="en-US" altLang="sr-Latn-RS" sz="2000" b="0" dirty="0">
                <a:solidFill>
                  <a:srgbClr val="002060"/>
                </a:solidFill>
              </a:rPr>
              <a:t> </a:t>
            </a:r>
            <a:r>
              <a:rPr lang="hr-HR" altLang="sr-Latn-RS" sz="2000" b="0" dirty="0">
                <a:solidFill>
                  <a:srgbClr val="002060"/>
                </a:solidFill>
              </a:rPr>
              <a:t>mjerodavnom tržištu dosadašnjim dobavljačima poduzetnika JOLLY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000" b="0" dirty="0">
                <a:solidFill>
                  <a:srgbClr val="002060"/>
                </a:solidFill>
              </a:rPr>
              <a:t>JBS d.o.o., čiji je pravni sljednik u segmentu djelatnosti trgovine na</a:t>
            </a:r>
            <a:r>
              <a:rPr lang="en-US" altLang="sr-Latn-RS" sz="2000" b="0" dirty="0">
                <a:solidFill>
                  <a:srgbClr val="002060"/>
                </a:solidFill>
              </a:rPr>
              <a:t> </a:t>
            </a:r>
            <a:r>
              <a:rPr lang="hr-HR" altLang="sr-Latn-RS" sz="2000" b="0" dirty="0">
                <a:solidFill>
                  <a:srgbClr val="002060"/>
                </a:solidFill>
              </a:rPr>
              <a:t>veliko i na malo mješovitom</a:t>
            </a:r>
            <a:endParaRPr lang="en-US" altLang="sr-Latn-RS" sz="2000" b="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000" b="0" dirty="0">
                <a:solidFill>
                  <a:srgbClr val="002060"/>
                </a:solidFill>
              </a:rPr>
              <a:t>robom poduzetnik LOKICA d.o.o.</a:t>
            </a:r>
            <a:r>
              <a:rPr lang="en-US" altLang="sr-Latn-RS" sz="2000" b="0" dirty="0">
                <a:solidFill>
                  <a:srgbClr val="002060"/>
                </a:solidFill>
              </a:rPr>
              <a:t> </a:t>
            </a:r>
            <a:endParaRPr lang="hr-HR" altLang="sr-Latn-RS" sz="2000" b="0" dirty="0">
              <a:solidFill>
                <a:srgbClr val="002060"/>
              </a:solidFill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endParaRPr lang="hr-HR" altLang="sr-Latn-RS" sz="2000" b="1" u="sng" dirty="0">
              <a:solidFill>
                <a:srgbClr val="00206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hr-HR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21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PRIMJER</a:t>
            </a:r>
            <a:r>
              <a:rPr lang="en-US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HORIZONTALNE KONCENTRACIJE</a:t>
            </a:r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IZ RH PRAKSE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None/>
              <a:defRPr/>
            </a:pPr>
            <a:r>
              <a:rPr lang="hr-HR" altLang="sr-Latn-RS" sz="2400" b="1" u="sng" dirty="0">
                <a:solidFill>
                  <a:srgbClr val="002060"/>
                </a:solidFill>
              </a:rPr>
              <a:t>KONZUM</a:t>
            </a:r>
            <a:r>
              <a:rPr lang="en-US" altLang="sr-Latn-RS" sz="2400" b="1" u="sng" dirty="0">
                <a:solidFill>
                  <a:srgbClr val="002060"/>
                </a:solidFill>
              </a:rPr>
              <a:t>/LOKICA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en-US" altLang="sr-Latn-RS" sz="2000" b="1" u="sng" dirty="0">
              <a:solidFill>
                <a:srgbClr val="002060"/>
              </a:solidFill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n-US" altLang="sr-Latn-RS" sz="2000" b="1" u="sng" dirty="0">
                <a:solidFill>
                  <a:srgbClr val="002060"/>
                </a:solidFill>
              </a:rPr>
              <a:t>SUDIONICI KONCENTRACIJE: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hr-HR" altLang="sr-Latn-RS" sz="2000" b="1" u="sng" dirty="0">
              <a:solidFill>
                <a:srgbClr val="002060"/>
              </a:solidFill>
            </a:endParaRPr>
          </a:p>
          <a:p>
            <a:pPr marL="533400" indent="-533400" algn="just">
              <a:lnSpc>
                <a:spcPct val="80000"/>
              </a:lnSpc>
              <a:buAutoNum type="alphaLcParenR"/>
            </a:pPr>
            <a:r>
              <a:rPr lang="en-US" altLang="sr-Latn-RS" sz="2000" b="1" dirty="0">
                <a:solidFill>
                  <a:srgbClr val="002060"/>
                </a:solidFill>
                <a:cs typeface="Arial" panose="020B0604020202020204" pitchFamily="34" charset="0"/>
              </a:rPr>
              <a:t>KONZUM</a:t>
            </a:r>
            <a:r>
              <a:rPr lang="hr-HR" sz="20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d.d</a:t>
            </a: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trgovina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malo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mješovitom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robom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nespecijaliziranim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trgovinama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636 outlet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trgovina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vlasništvu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najmu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trgovina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veliko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mješovitom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robom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Agrokor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koncerna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33400" indent="-533400" algn="just">
              <a:lnSpc>
                <a:spcPct val="80000"/>
              </a:lnSpc>
              <a:buNone/>
            </a:pPr>
            <a:endParaRPr lang="en-US" altLang="sr-Latn-RS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533400" algn="just">
              <a:lnSpc>
                <a:spcPct val="80000"/>
              </a:lnSpc>
              <a:buNone/>
            </a:pPr>
            <a:r>
              <a:rPr lang="en-US" altLang="sr-Latn-RS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LOKICA-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trgovina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malo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veliko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mješovitom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robom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području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Šibensko-kninske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533400" algn="just">
              <a:lnSpc>
                <a:spcPct val="80000"/>
              </a:lnSpc>
              <a:buNone/>
            </a:pP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Županije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pravni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sljednik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Jolly JBS d.o.o. (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preuzeo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njegovo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poslovanje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trgovine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malo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veliko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hr-HR" altLang="sr-Latn-RS" sz="20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197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KONZUM/LOKICA KONCENTRACIJA</a:t>
            </a:r>
            <a:endParaRPr lang="hr-HR" sz="3600" dirty="0">
              <a:solidFill>
                <a:srgbClr val="1E3C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19250"/>
            <a:ext cx="10810875" cy="4557713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None/>
              <a:defRPr/>
            </a:pPr>
            <a:endParaRPr lang="en-US" sz="2000" b="1" u="sng" dirty="0">
              <a:solidFill>
                <a:srgbClr val="002060"/>
              </a:solidFill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n-US" sz="2400" b="1" u="sng" dirty="0">
                <a:solidFill>
                  <a:srgbClr val="002060"/>
                </a:solidFill>
              </a:rPr>
              <a:t>MJERODAVNO TRŽIŠTE: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en-US" sz="2000" b="1" u="sng" dirty="0">
              <a:solidFill>
                <a:srgbClr val="002060"/>
              </a:solidFill>
            </a:endParaRPr>
          </a:p>
          <a:p>
            <a:pPr marL="457200" indent="-457200" algn="just">
              <a:buFont typeface="Arial" panose="020B0604020202020204" pitchFamily="34" charset="0"/>
              <a:buAutoNum type="alphaLcParenR"/>
              <a:defRPr/>
            </a:pPr>
            <a:r>
              <a:rPr lang="en-US" sz="2000" b="1" u="sng" dirty="0">
                <a:solidFill>
                  <a:srgbClr val="002060"/>
                </a:solidFill>
              </a:rPr>
              <a:t>U PROIZVODNOJ DIMENZIJI</a:t>
            </a:r>
          </a:p>
          <a:p>
            <a:pPr marL="457200" indent="-457200" algn="just">
              <a:buAutoNum type="arabicPeriod"/>
              <a:defRPr/>
            </a:pP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Trgovina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na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malo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mješovitom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robom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(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pretežno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hranom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pićima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i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higijenskim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proizvodima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) u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nespecijaliziranim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prodavaonicama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supermarketima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i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hipermarketima</a:t>
            </a:r>
            <a:endParaRPr lang="en-GB" sz="2000" dirty="0">
              <a:solidFill>
                <a:srgbClr val="002060"/>
              </a:solidFill>
              <a:effectLst/>
              <a:ea typeface="Calibri" panose="020F0502020204030204" pitchFamily="34" charset="0"/>
            </a:endParaRPr>
          </a:p>
          <a:p>
            <a:pPr marL="457200" indent="-457200" algn="just">
              <a:buAutoNum type="arabicPeriod"/>
              <a:defRPr/>
            </a:pP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Trgovina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na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veliko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mješovitom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robom</a:t>
            </a:r>
            <a:endParaRPr lang="en-GB" sz="2000" dirty="0">
              <a:solidFill>
                <a:srgbClr val="002060"/>
              </a:solidFill>
              <a:effectLst/>
              <a:ea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en-GB" sz="2000" u="sng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en-GB" sz="2000" b="1" u="sng" dirty="0">
                <a:solidFill>
                  <a:srgbClr val="002060"/>
                </a:solidFill>
                <a:ea typeface="Calibri" panose="020F0502020204030204" pitchFamily="34" charset="0"/>
              </a:rPr>
              <a:t>b) U ZEMLJOPISNOJ DIMENZIJI</a:t>
            </a:r>
          </a:p>
          <a:p>
            <a:pPr marL="0" indent="0" algn="just">
              <a:buNone/>
              <a:defRPr/>
            </a:pP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1.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Područje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Šibensko-kninske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županije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posebno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Grada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Šibenika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mjesta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Vodice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i</a:t>
            </a:r>
            <a:r>
              <a:rPr lang="en-GB" sz="20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Murter</a:t>
            </a:r>
            <a:r>
              <a:rPr lang="en-GB" sz="2000" dirty="0">
                <a:solidFill>
                  <a:srgbClr val="002060"/>
                </a:solidFill>
                <a:ea typeface="Calibri" panose="020F0502020204030204" pitchFamily="34" charset="0"/>
              </a:rPr>
              <a:t> za </a:t>
            </a:r>
            <a:r>
              <a:rPr lang="en-GB" sz="2000" dirty="0" err="1">
                <a:solidFill>
                  <a:srgbClr val="002060"/>
                </a:solidFill>
                <a:ea typeface="Calibri" panose="020F0502020204030204" pitchFamily="34" charset="0"/>
              </a:rPr>
              <a:t>trgovinu</a:t>
            </a:r>
            <a:r>
              <a:rPr lang="en-GB" sz="20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a typeface="Calibri" panose="020F0502020204030204" pitchFamily="34" charset="0"/>
              </a:rPr>
              <a:t>na</a:t>
            </a:r>
            <a:r>
              <a:rPr lang="en-GB" sz="20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a typeface="Calibri" panose="020F0502020204030204" pitchFamily="34" charset="0"/>
              </a:rPr>
              <a:t>malo</a:t>
            </a:r>
            <a:r>
              <a:rPr lang="en-GB" sz="2000" dirty="0">
                <a:solidFill>
                  <a:srgbClr val="002060"/>
                </a:solidFill>
                <a:ea typeface="Calibri" panose="020F0502020204030204" pitchFamily="34" charset="0"/>
              </a:rPr>
              <a:t>; </a:t>
            </a:r>
          </a:p>
          <a:p>
            <a:pPr marL="0" indent="0" algn="just">
              <a:buNone/>
              <a:defRPr/>
            </a:pPr>
            <a:r>
              <a:rPr lang="en-GB" sz="2000" dirty="0">
                <a:solidFill>
                  <a:srgbClr val="002060"/>
                </a:solidFill>
                <a:ea typeface="Calibri" panose="020F0502020204030204" pitchFamily="34" charset="0"/>
              </a:rPr>
              <a:t>2. </a:t>
            </a:r>
            <a:r>
              <a:rPr lang="en-GB" sz="2000" dirty="0" err="1">
                <a:solidFill>
                  <a:srgbClr val="002060"/>
                </a:solidFill>
                <a:ea typeface="Calibri" panose="020F0502020204030204" pitchFamily="34" charset="0"/>
              </a:rPr>
              <a:t>Teritorij</a:t>
            </a:r>
            <a:r>
              <a:rPr lang="en-GB" sz="20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a typeface="Calibri" panose="020F0502020204030204" pitchFamily="34" charset="0"/>
              </a:rPr>
              <a:t>Republike</a:t>
            </a:r>
            <a:r>
              <a:rPr lang="en-GB" sz="20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a typeface="Calibri" panose="020F0502020204030204" pitchFamily="34" charset="0"/>
              </a:rPr>
              <a:t>Hrvatske</a:t>
            </a:r>
            <a:r>
              <a:rPr lang="en-GB" sz="2000" dirty="0">
                <a:solidFill>
                  <a:srgbClr val="002060"/>
                </a:solidFill>
                <a:ea typeface="Calibri" panose="020F0502020204030204" pitchFamily="34" charset="0"/>
              </a:rPr>
              <a:t> za </a:t>
            </a:r>
            <a:r>
              <a:rPr lang="en-GB" sz="2000" dirty="0" err="1">
                <a:solidFill>
                  <a:srgbClr val="002060"/>
                </a:solidFill>
                <a:ea typeface="Calibri" panose="020F0502020204030204" pitchFamily="34" charset="0"/>
              </a:rPr>
              <a:t>trgovinu</a:t>
            </a:r>
            <a:r>
              <a:rPr lang="en-GB" sz="20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a typeface="Calibri" panose="020F0502020204030204" pitchFamily="34" charset="0"/>
              </a:rPr>
              <a:t>na</a:t>
            </a:r>
            <a:r>
              <a:rPr lang="en-GB" sz="20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ea typeface="Calibri" panose="020F0502020204030204" pitchFamily="34" charset="0"/>
              </a:rPr>
              <a:t>veliko</a:t>
            </a:r>
            <a:r>
              <a:rPr lang="en-GB" sz="2000" dirty="0">
                <a:solidFill>
                  <a:srgbClr val="002060"/>
                </a:solidFill>
                <a:ea typeface="Calibri" panose="020F0502020204030204" pitchFamily="34" charset="0"/>
              </a:rPr>
              <a:t>.</a:t>
            </a:r>
            <a:endParaRPr lang="hr-HR" sz="2000" b="1" u="sng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32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5E561-55E3-4828-A1A0-DB0B3DE63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E3C5A"/>
                </a:solidFill>
                <a:latin typeface="+mn-lt"/>
              </a:rPr>
              <a:t>KONCENTRACIJE PODUZETNIKA</a:t>
            </a:r>
            <a:endParaRPr lang="hr-HR" sz="3600" dirty="0">
              <a:solidFill>
                <a:srgbClr val="1E3C5A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66F33-5425-4896-9CE1-4AD87D992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29404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ŠTO SU KONCENTRACIJE?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hr-HR" sz="3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CFB90-A68D-40E2-981A-94D80FBFA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A4B19E-6F70-4FD6-96E3-9A6B91CCF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407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16728-092B-4E1B-9790-518B73459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KONZUM/LOKICA KONCENTRACIJA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87F3-45F6-41C1-B54A-67FF8E7BE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400" b="1" dirty="0"/>
              <a:t>PRAVNA I EKONOMSKA ANALIZA-OCJENA KONCENTRACIJE</a:t>
            </a:r>
          </a:p>
          <a:p>
            <a:pPr marL="533400" indent="-533400" algn="just">
              <a:lnSpc>
                <a:spcPct val="100000"/>
              </a:lnSpc>
            </a:pP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Visoki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post-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koncentracijski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tržišni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udjel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sudionika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koncentracije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mjerodavnom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tržištu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trgovine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malo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mješovitom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robom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području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Šibensko-kninske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županije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nije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dobro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strukturirano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uz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izrazito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jaku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kupovnu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moć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poduzetnika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Konzum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tržištu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veliko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mješovitom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robom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u RH.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533400" algn="just">
              <a:lnSpc>
                <a:spcPct val="100000"/>
              </a:lnSpc>
              <a:buNone/>
            </a:pPr>
            <a:endParaRPr lang="en-US" sz="2800" b="1" u="sng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Smanjen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izbo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potrošače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u </a:t>
            </a:r>
            <a:r>
              <a:rPr lang="hr-H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Šiben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sko-kninskoj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županiji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tržištu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trgovine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malo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mješovitom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robom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bi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pola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svih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trgovina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bilo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Konzuma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neovisno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vrste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trgovina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 bez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uzimanja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obzir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poduzetnika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koji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posluju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pod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projektom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800" dirty="0">
                <a:latin typeface="Calibri" panose="020F0502020204030204" pitchFamily="34" charset="0"/>
                <a:cs typeface="Calibri" panose="020F0502020204030204" pitchFamily="34" charset="0"/>
              </a:rPr>
              <a:t>»Plus marketi».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2296" indent="0" algn="just">
              <a:lnSpc>
                <a:spcPct val="100000"/>
              </a:lnSpc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Poduzetnik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800" dirty="0">
                <a:latin typeface="Calibri" panose="020F0502020204030204" pitchFamily="34" charset="0"/>
                <a:cs typeface="Calibri" panose="020F0502020204030204" pitchFamily="34" charset="0"/>
              </a:rPr>
              <a:t>KONZUM d.d.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također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vodeći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dobavljač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namirnica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preko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40%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tržišnog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udjela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mjerodavnom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tržištu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trgovine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veliko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mješovitom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robom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 RH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nakon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provedbe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koncentracije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2296" indent="0" algn="just">
              <a:lnSpc>
                <a:spcPct val="100000"/>
              </a:lnSpc>
              <a:buNone/>
            </a:pPr>
            <a:endParaRPr lang="en-US" altLang="sr-Latn-R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66C74-8394-4D6D-A6D8-DD3FDA8B28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AE5E47-01DA-48B2-BBD8-70C7CCDB3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877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KONZUM/LOKICA UVJETO DOPUŠTENA KONCENTRACIJA</a:t>
            </a:r>
            <a:endParaRPr lang="hr-HR" sz="3600" dirty="0">
              <a:solidFill>
                <a:srgbClr val="1E3C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r-Latn-RS" sz="2800" b="1" dirty="0">
                <a:solidFill>
                  <a:srgbClr val="336699"/>
                </a:solidFill>
              </a:rPr>
              <a:t> </a:t>
            </a:r>
            <a:r>
              <a:rPr lang="en-US" altLang="sr-Latn-RS" sz="2400" b="1" dirty="0">
                <a:solidFill>
                  <a:srgbClr val="002060"/>
                </a:solidFill>
              </a:rPr>
              <a:t>STRUKTURNE </a:t>
            </a:r>
            <a:r>
              <a:rPr lang="hr-HR" altLang="sr-Latn-RS" sz="2400" b="1" dirty="0">
                <a:solidFill>
                  <a:srgbClr val="002060"/>
                </a:solidFill>
              </a:rPr>
              <a:t>MJERE: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r-HR" altLang="sr-Latn-RS" sz="2400" dirty="0">
              <a:solidFill>
                <a:srgbClr val="00206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hr-HR" altLang="sr-Latn-RS" sz="2400" b="1" dirty="0">
                <a:solidFill>
                  <a:srgbClr val="002060"/>
                </a:solidFill>
              </a:rPr>
              <a:t>prodaja prodavaonica na tim područjima </a:t>
            </a:r>
            <a:r>
              <a:rPr lang="hr-HR" altLang="sr-Latn-RS" sz="2400" dirty="0">
                <a:solidFill>
                  <a:srgbClr val="002060"/>
                </a:solidFill>
              </a:rPr>
              <a:t>i to: od ukupno 7 prodajnih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mjesta u</a:t>
            </a:r>
            <a:endParaRPr lang="en-US" altLang="sr-Latn-RS" sz="240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Šibeniku koja će poduzetnik Konzum d.d. steći provedbom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ove koncentracije</a:t>
            </a:r>
            <a:endParaRPr lang="en-US" altLang="sr-Latn-RS" sz="240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naložena je obveza otuđenja njih 4, od četiri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prodajna mjesta u Vodicama naloženo</a:t>
            </a:r>
            <a:endParaRPr lang="en-US" altLang="sr-Latn-RS" sz="240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je otuđenje 2 prodajna mjesta </a:t>
            </a:r>
            <a:r>
              <a:rPr lang="en-US" altLang="sr-Latn-RS" sz="2400" dirty="0" err="1">
                <a:solidFill>
                  <a:srgbClr val="002060"/>
                </a:solidFill>
              </a:rPr>
              <a:t>i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od 3 u Murteru naloženo je otuđenje jednog</a:t>
            </a:r>
            <a:endParaRPr lang="en-US" altLang="sr-Latn-RS" sz="240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prodajnog mjesta</a:t>
            </a:r>
            <a:r>
              <a:rPr lang="en-US" altLang="sr-Latn-RS" sz="2400" dirty="0">
                <a:solidFill>
                  <a:srgbClr val="002060"/>
                </a:solidFill>
              </a:rPr>
              <a:t>.</a:t>
            </a:r>
            <a:endParaRPr lang="hr-HR" altLang="sr-Latn-RS" sz="240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r-HR" altLang="sr-Latn-RS" sz="2400" b="0" dirty="0">
              <a:solidFill>
                <a:srgbClr val="00206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hr-HR" altLang="sr-Latn-RS" sz="2400" dirty="0">
                <a:solidFill>
                  <a:srgbClr val="002060"/>
                </a:solidFill>
              </a:rPr>
              <a:t>za vrijeme od dvije godine </a:t>
            </a:r>
            <a:r>
              <a:rPr lang="hr-HR" altLang="sr-Latn-RS" sz="2400" b="1" dirty="0">
                <a:solidFill>
                  <a:srgbClr val="002060"/>
                </a:solidFill>
              </a:rPr>
              <a:t>održavanje na snazi svih sporazume </a:t>
            </a:r>
            <a:r>
              <a:rPr lang="hr-HR" altLang="sr-Latn-RS" sz="2400" dirty="0">
                <a:solidFill>
                  <a:srgbClr val="002060"/>
                </a:solidFill>
              </a:rPr>
              <a:t>koje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je do trenutka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sklapanja pravnog temelja predmetne koncentracije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poduzetnik LOKICA d.o.o.,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odnosno JOLLY JBS d.o.o., sklopio s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dosadašnjim dobavljačima svih vrsta proizvoda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radi prodaje u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maloprodaji i veleprodaji. 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hr-HR" sz="2400" b="1" u="sng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61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KONZUM/LOKICA KONCENTRACIJA</a:t>
            </a:r>
            <a:endParaRPr lang="hr-HR" sz="3600" dirty="0">
              <a:solidFill>
                <a:srgbClr val="1E3C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r-Latn-RS" sz="2400" b="1" dirty="0">
                <a:solidFill>
                  <a:srgbClr val="002060"/>
                </a:solidFill>
              </a:rPr>
              <a:t>M</a:t>
            </a:r>
            <a:r>
              <a:rPr lang="hr-HR" altLang="sr-Latn-RS" sz="2400" b="1" dirty="0">
                <a:solidFill>
                  <a:srgbClr val="002060"/>
                </a:solidFill>
              </a:rPr>
              <a:t>JERE</a:t>
            </a:r>
            <a:r>
              <a:rPr lang="en-US" altLang="sr-Latn-RS" sz="2400" b="1" dirty="0">
                <a:solidFill>
                  <a:srgbClr val="002060"/>
                </a:solidFill>
              </a:rPr>
              <a:t> PRAĆENJA POSLOVANJA</a:t>
            </a:r>
            <a:r>
              <a:rPr lang="hr-HR" altLang="sr-Latn-RS" sz="2400" b="1" dirty="0">
                <a:solidFill>
                  <a:srgbClr val="002060"/>
                </a:solidFill>
              </a:rPr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r-HR" altLang="sr-Latn-RS" sz="2400" dirty="0">
              <a:solidFill>
                <a:srgbClr val="00206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hr-HR" altLang="sr-Latn-RS" sz="2400" dirty="0">
                <a:solidFill>
                  <a:srgbClr val="002060"/>
                </a:solidFill>
              </a:rPr>
              <a:t>Uvjeti poslovanja poduzetnika LOKICA d.o.o., npr. rokovi i uvjeti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plaćanja, obujam</a:t>
            </a:r>
            <a:endParaRPr lang="en-US" altLang="sr-Latn-RS" sz="240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nabave koji proizlazi iz postojećih Ugovora sklopljenih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s poduzetnikom Jolly JBS</a:t>
            </a:r>
            <a:endParaRPr lang="en-US" altLang="sr-Latn-RS" sz="240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d.o.o. </a:t>
            </a:r>
            <a:endParaRPr lang="en-US" altLang="sr-Latn-RS" sz="240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sr-Latn-RS" sz="2400" dirty="0">
              <a:solidFill>
                <a:srgbClr val="00206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en-US" altLang="sr-Latn-RS" sz="2400" dirty="0">
                <a:solidFill>
                  <a:srgbClr val="002060"/>
                </a:solidFill>
              </a:rPr>
              <a:t>O</a:t>
            </a:r>
            <a:r>
              <a:rPr lang="hr-HR" altLang="sr-Latn-RS" sz="2400" dirty="0" err="1">
                <a:solidFill>
                  <a:srgbClr val="002060"/>
                </a:solidFill>
              </a:rPr>
              <a:t>bveza</a:t>
            </a:r>
            <a:r>
              <a:rPr lang="hr-HR" altLang="sr-Latn-RS" sz="2400" dirty="0">
                <a:solidFill>
                  <a:srgbClr val="002060"/>
                </a:solidFill>
              </a:rPr>
              <a:t> imenovanja nezavisnog poduzetnika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trgovačkog društva registriranog za</a:t>
            </a:r>
            <a:endParaRPr lang="en-US" altLang="sr-Latn-RS" sz="2400" dirty="0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Obavljanje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revizijske djelatnosti u Republici Hrvatskoj, uz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prethodnu suglasnost Agencije o odabiru istog, koji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će u dvije godine obavljati poslove praćenja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provedbe mjera za otklanjanje negativnih učinaka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predmetne koncentracije. </a:t>
            </a:r>
            <a:endParaRPr lang="en-US" altLang="sr-Latn-RS" sz="2400" dirty="0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en-US" altLang="sr-Latn-RS" sz="2400" dirty="0">
              <a:solidFill>
                <a:srgbClr val="00206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en-US" altLang="sr-Latn-RS" sz="2400" dirty="0" err="1">
                <a:solidFill>
                  <a:srgbClr val="002060"/>
                </a:solidFill>
              </a:rPr>
              <a:t>Sve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en-US" altLang="sr-Latn-RS" sz="2400" dirty="0" err="1">
                <a:solidFill>
                  <a:srgbClr val="002060"/>
                </a:solidFill>
              </a:rPr>
              <a:t>mjere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en-US" altLang="sr-Latn-RS" sz="2400" dirty="0" err="1">
                <a:solidFill>
                  <a:srgbClr val="002060"/>
                </a:solidFill>
              </a:rPr>
              <a:t>ispunjene</a:t>
            </a:r>
            <a:r>
              <a:rPr lang="en-US" altLang="sr-Latn-RS" sz="2400" dirty="0">
                <a:solidFill>
                  <a:srgbClr val="002060"/>
                </a:solidFill>
              </a:rPr>
              <a:t>!</a:t>
            </a:r>
            <a:endParaRPr lang="hr-HR" altLang="sr-Latn-RS" sz="240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r-HR" altLang="sr-Latn-RS" sz="2400" dirty="0">
              <a:solidFill>
                <a:srgbClr val="002060"/>
              </a:solidFill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endParaRPr lang="hr-HR" sz="2400" b="1" u="sng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347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PITANJA ZA </a:t>
            </a:r>
            <a:r>
              <a:rPr lang="en-US" sz="4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RASPRAVU-ANALIZA PREDMETA</a:t>
            </a:r>
            <a:endParaRPr lang="hr-HR" sz="4000" dirty="0">
              <a:solidFill>
                <a:srgbClr val="1E3C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0127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Je li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konkrentom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predmetu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riječ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ocjeni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koncentracije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1.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fazi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postupka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AZTN-om?</a:t>
            </a:r>
          </a:p>
          <a:p>
            <a:pPr marL="514350" indent="-514350">
              <a:buAutoNum type="arabicPeriod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stranke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mogle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dokazati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učinkovitosti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koncentracije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Jesu li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vašem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mišljenju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dostatne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mjere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otklanjanje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negativnih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učinaka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tržišno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natjecanje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biste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izdvojili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najvažnije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izloženom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predmetu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horizotnalne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koncentracije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usporedbi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ranije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izloženim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predmetom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vertikalne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koncentracije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14350" indent="-514350">
              <a:buAutoNum type="arabicPeriod"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47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SAŽETAK: PITANJA ZA PONAVLJANJE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01270" cy="4351338"/>
          </a:xfrm>
        </p:spPr>
        <p:txBody>
          <a:bodyPr>
            <a:norm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Koje vrste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koncentracija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postoje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u pravu tržišnog natjecanja?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Što 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koncentracija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Koji bi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pozitivni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učinci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koncentracija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 koji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negativni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Je li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riječ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koncentraciji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trajne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promjene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kontrole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Primjeri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horizontalnih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koncentracija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koncentracija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ocjenjuje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tzv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2.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fazi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uzima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obzir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ocjene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koncentracija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koncentracija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zabranjena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541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PRAKTIČNA VJEŽBA: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KONCENTRACIJE</a:t>
            </a:r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25</a:t>
            </a:fld>
            <a:endParaRPr lang="en-GB"/>
          </a:p>
        </p:txBody>
      </p:sp>
      <p:pic>
        <p:nvPicPr>
          <p:cNvPr id="3074" name="Picture 2" descr="C:\Users\Kapural\Pictures\Učiteljic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322" y="3904647"/>
            <a:ext cx="23622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656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  <a:t>HVALA NA PAŽNJI!!!!</a:t>
            </a: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  <a:t>PITANJA???</a:t>
            </a: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26</a:t>
            </a:fld>
            <a:endParaRPr lang="en-GB"/>
          </a:p>
        </p:txBody>
      </p:sp>
      <p:pic>
        <p:nvPicPr>
          <p:cNvPr id="6" name="Picture 7" descr="zijevanj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385" y="3013576"/>
            <a:ext cx="404812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727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048000" y="1997839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hr-HR" altLang="sr-Latn-RS" sz="3200" dirty="0">
                <a:solidFill>
                  <a:srgbClr val="1E3C5A"/>
                </a:solidFill>
                <a:latin typeface="Arial" charset="0"/>
                <a:cs typeface="Arial" charset="0"/>
              </a:rPr>
              <a:t>KONTAKT:</a:t>
            </a:r>
          </a:p>
          <a:p>
            <a:pPr algn="ctr">
              <a:spcBef>
                <a:spcPct val="0"/>
              </a:spcBef>
            </a:pPr>
            <a:endParaRPr lang="hr-HR" altLang="sr-Latn-RS" sz="3200" dirty="0">
              <a:solidFill>
                <a:srgbClr val="1E3C5A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r>
              <a:rPr lang="hr-HR" altLang="sr-Latn-RS" sz="3200" dirty="0" err="1">
                <a:solidFill>
                  <a:srgbClr val="1E3C5A"/>
                </a:solidFill>
                <a:latin typeface="Arial" charset="0"/>
                <a:cs typeface="Arial" charset="0"/>
                <a:hlinkClick r:id="rId2"/>
              </a:rPr>
              <a:t>mirta.kapural@aztn</a:t>
            </a:r>
            <a:r>
              <a:rPr lang="hr-HR" altLang="sr-Latn-RS" sz="3200" dirty="0">
                <a:solidFill>
                  <a:srgbClr val="1E3C5A"/>
                </a:solidFill>
                <a:latin typeface="Arial" charset="0"/>
                <a:cs typeface="Arial" charset="0"/>
                <a:hlinkClick r:id="rId2"/>
              </a:rPr>
              <a:t>.</a:t>
            </a:r>
            <a:r>
              <a:rPr lang="en-US" altLang="sr-Latn-RS" sz="3200" dirty="0">
                <a:solidFill>
                  <a:srgbClr val="1E3C5A"/>
                </a:solidFill>
                <a:latin typeface="Arial" charset="0"/>
                <a:cs typeface="Arial" charset="0"/>
                <a:hlinkClick r:id="rId2"/>
              </a:rPr>
              <a:t>gov.</a:t>
            </a:r>
            <a:r>
              <a:rPr lang="hr-HR" altLang="sr-Latn-RS" sz="3200" dirty="0" err="1">
                <a:solidFill>
                  <a:srgbClr val="1E3C5A"/>
                </a:solidFill>
                <a:latin typeface="Arial" charset="0"/>
                <a:cs typeface="Arial" charset="0"/>
                <a:hlinkClick r:id="rId2"/>
              </a:rPr>
              <a:t>hr</a:t>
            </a:r>
            <a:r>
              <a:rPr lang="hr-HR" altLang="sr-Latn-RS" sz="3200" dirty="0">
                <a:solidFill>
                  <a:srgbClr val="1E3C5A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spcBef>
                <a:spcPct val="0"/>
              </a:spcBef>
            </a:pPr>
            <a:endParaRPr lang="hr-HR" altLang="sr-Latn-RS" sz="3200" dirty="0">
              <a:solidFill>
                <a:srgbClr val="1E3C5A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r>
              <a:rPr lang="hr-HR" altLang="sr-Latn-RS" sz="3200" dirty="0">
                <a:solidFill>
                  <a:srgbClr val="1E3C5A"/>
                </a:solidFill>
                <a:latin typeface="Arial" charset="0"/>
                <a:cs typeface="Arial" charset="0"/>
              </a:rPr>
              <a:t>+385 1 6172 125</a:t>
            </a:r>
          </a:p>
          <a:p>
            <a:pPr algn="ctr">
              <a:spcBef>
                <a:spcPct val="0"/>
              </a:spcBef>
            </a:pPr>
            <a:endParaRPr lang="hr-HR" altLang="sr-Latn-RS" sz="3200" dirty="0">
              <a:solidFill>
                <a:srgbClr val="1E3C5A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r>
              <a:rPr lang="hr-HR" altLang="sr-Latn-RS" sz="3200" dirty="0">
                <a:solidFill>
                  <a:srgbClr val="1E3C5A"/>
                </a:solidFill>
                <a:latin typeface="Arial" charset="0"/>
                <a:cs typeface="Arial" charset="0"/>
                <a:hlinkClick r:id="rId3"/>
              </a:rPr>
              <a:t>www.aztn.hr</a:t>
            </a:r>
            <a:r>
              <a:rPr lang="hr-HR" altLang="sr-Latn-RS" sz="3200" dirty="0">
                <a:solidFill>
                  <a:srgbClr val="1E3C5A"/>
                </a:solidFill>
                <a:latin typeface="Arial" charset="0"/>
                <a:cs typeface="Arial" charset="0"/>
              </a:rPr>
              <a:t> </a:t>
            </a:r>
            <a:endParaRPr lang="en-US" altLang="sr-Latn-RS" sz="3200" dirty="0">
              <a:solidFill>
                <a:srgbClr val="1E3C5A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endParaRPr lang="hr-HR" altLang="sr-Latn-RS" dirty="0">
              <a:solidFill>
                <a:srgbClr val="336699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663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5E561-55E3-4828-A1A0-DB0B3DE63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E3C5A"/>
                </a:solidFill>
                <a:latin typeface="+mn-lt"/>
              </a:rPr>
              <a:t>KONCENTRACIJE PODUZETNIKA</a:t>
            </a:r>
            <a:endParaRPr lang="hr-HR" sz="3600" dirty="0">
              <a:solidFill>
                <a:srgbClr val="1E3C5A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66F33-5425-4896-9CE1-4AD87D992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29404" cy="4351338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pPr marL="609600" indent="-609600" algn="just" eaLnBrk="1" hangingPunct="1">
              <a:buFont typeface="Arial" panose="020B0604020202020204" pitchFamily="34" charset="0"/>
              <a:buNone/>
            </a:pPr>
            <a:r>
              <a:rPr lang="hr-HR" altLang="sr-Latn-RS" sz="4400" b="1" dirty="0"/>
              <a:t>Koncentracija nastaje: </a:t>
            </a:r>
            <a:endParaRPr lang="en-US" altLang="sr-Latn-RS" sz="4400" b="1" dirty="0"/>
          </a:p>
          <a:p>
            <a:pPr marL="609600" indent="-609600" algn="just" eaLnBrk="1" hangingPunct="1">
              <a:buFont typeface="Arial" panose="020B0604020202020204" pitchFamily="34" charset="0"/>
              <a:buNone/>
            </a:pPr>
            <a:endParaRPr lang="hr-HR" altLang="sr-Latn-RS" sz="4400" b="1" dirty="0"/>
          </a:p>
          <a:p>
            <a:pPr marL="609600" indent="-609600" algn="just" eaLnBrk="1" hangingPunct="1">
              <a:buFontTx/>
              <a:buAutoNum type="arabicPeriod"/>
            </a:pPr>
            <a:r>
              <a:rPr lang="hr-HR" altLang="sr-Latn-RS" sz="4400" dirty="0"/>
              <a:t>pripajanjem ili spajanjem poduzetnika (nastavljaju poslovati pod</a:t>
            </a:r>
            <a:r>
              <a:rPr lang="en-US" altLang="sr-Latn-RS" sz="4400" dirty="0"/>
              <a:t> </a:t>
            </a:r>
            <a:r>
              <a:rPr lang="hr-HR" altLang="sr-Latn-RS" sz="4400" dirty="0"/>
              <a:t>imenom jednog od njih ili osnivaju novo društvo)</a:t>
            </a:r>
          </a:p>
          <a:p>
            <a:pPr marL="609600" indent="-609600" algn="just" eaLnBrk="1" hangingPunct="1">
              <a:buFont typeface="Arial" panose="020B0604020202020204" pitchFamily="34" charset="0"/>
              <a:buNone/>
            </a:pPr>
            <a:endParaRPr lang="hr-HR" altLang="sr-Latn-RS" sz="4400" dirty="0"/>
          </a:p>
          <a:p>
            <a:pPr marL="609600" indent="-609600" algn="just" eaLnBrk="1" hangingPunct="1">
              <a:buFont typeface="Arial" panose="020B0604020202020204" pitchFamily="34" charset="0"/>
              <a:buNone/>
            </a:pPr>
            <a:r>
              <a:rPr lang="hr-HR" altLang="sr-Latn-RS" sz="4400" dirty="0"/>
              <a:t>2. stjecanjem kontrole/prevladavajućeg utjecaja jednog ili više</a:t>
            </a:r>
            <a:r>
              <a:rPr lang="en-US" altLang="sr-Latn-RS" sz="4400" dirty="0"/>
              <a:t> </a:t>
            </a:r>
            <a:r>
              <a:rPr lang="hr-HR" altLang="sr-Latn-RS" sz="4400" dirty="0"/>
              <a:t>poduzetnika nad</a:t>
            </a:r>
            <a:endParaRPr lang="en-US" altLang="sr-Latn-RS" sz="4400" dirty="0"/>
          </a:p>
          <a:p>
            <a:pPr marL="609600" indent="-609600" algn="just" eaLnBrk="1" hangingPunct="1">
              <a:buFont typeface="Arial" panose="020B0604020202020204" pitchFamily="34" charset="0"/>
              <a:buNone/>
            </a:pPr>
            <a:r>
              <a:rPr lang="hr-HR" altLang="sr-Latn-RS" sz="4400" dirty="0"/>
              <a:t>drugim/ više drugih poduzetnika/ dijelom</a:t>
            </a:r>
            <a:r>
              <a:rPr lang="en-US" altLang="sr-Latn-RS" sz="4400" dirty="0"/>
              <a:t> </a:t>
            </a:r>
            <a:r>
              <a:rPr lang="hr-HR" altLang="sr-Latn-RS" sz="4400" dirty="0"/>
              <a:t>drugog/ih poduzetnika stjecanjem većine</a:t>
            </a:r>
            <a:endParaRPr lang="en-US" altLang="sr-Latn-RS" sz="4400" dirty="0"/>
          </a:p>
          <a:p>
            <a:pPr marL="609600" indent="-609600" algn="just" eaLnBrk="1" hangingPunct="1">
              <a:buFont typeface="Arial" panose="020B0604020202020204" pitchFamily="34" charset="0"/>
              <a:buNone/>
            </a:pPr>
            <a:r>
              <a:rPr lang="hr-HR" altLang="sr-Latn-RS" sz="4400" dirty="0"/>
              <a:t>dionica ili udjela, većine</a:t>
            </a:r>
            <a:r>
              <a:rPr lang="en-US" altLang="sr-Latn-RS" sz="4400" dirty="0"/>
              <a:t> </a:t>
            </a:r>
            <a:r>
              <a:rPr lang="hr-HR" altLang="sr-Latn-RS" sz="4400" dirty="0"/>
              <a:t>prava glasa</a:t>
            </a:r>
          </a:p>
          <a:p>
            <a:pPr marL="609600" indent="-609600" algn="just" eaLnBrk="1" hangingPunct="1">
              <a:buFont typeface="Arial" panose="020B0604020202020204" pitchFamily="34" charset="0"/>
              <a:buNone/>
            </a:pPr>
            <a:endParaRPr lang="hr-HR" altLang="sr-Latn-RS" sz="4400" dirty="0"/>
          </a:p>
          <a:p>
            <a:pPr marL="609600" indent="-609600" algn="just" eaLnBrk="1" hangingPunct="1">
              <a:buFont typeface="Arial" panose="020B0604020202020204" pitchFamily="34" charset="0"/>
              <a:buNone/>
            </a:pPr>
            <a:r>
              <a:rPr lang="hr-HR" altLang="sr-Latn-RS" sz="4400" dirty="0"/>
              <a:t>3. Stvaranjem zajedničkog pothvata (</a:t>
            </a:r>
            <a:r>
              <a:rPr lang="hr-HR" altLang="sr-Latn-RS" sz="4400" i="1" dirty="0"/>
              <a:t>joint </a:t>
            </a:r>
            <a:r>
              <a:rPr lang="hr-HR" altLang="sr-Latn-RS" sz="4400" i="1" dirty="0" err="1"/>
              <a:t>venture</a:t>
            </a:r>
            <a:r>
              <a:rPr lang="hr-HR" altLang="sr-Latn-RS" sz="4400" dirty="0"/>
              <a:t>) koji na trajnijoj</a:t>
            </a:r>
            <a:r>
              <a:rPr lang="en-US" altLang="sr-Latn-RS" sz="4400" dirty="0"/>
              <a:t> </a:t>
            </a:r>
            <a:r>
              <a:rPr lang="hr-HR" altLang="sr-Latn-RS" sz="4400" dirty="0"/>
              <a:t>osnovi djeluje kao</a:t>
            </a:r>
            <a:endParaRPr lang="en-US" altLang="sr-Latn-RS" sz="4400" dirty="0"/>
          </a:p>
          <a:p>
            <a:pPr marL="609600" indent="-609600" algn="just" eaLnBrk="1" hangingPunct="1">
              <a:buFont typeface="Arial" panose="020B0604020202020204" pitchFamily="34" charset="0"/>
              <a:buNone/>
            </a:pPr>
            <a:r>
              <a:rPr lang="hr-HR" altLang="sr-Latn-RS" sz="4400" dirty="0"/>
              <a:t>neovisan gospodarski subjekt.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hr-HR" sz="3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CFB90-A68D-40E2-981A-94D80FBFA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A4B19E-6F70-4FD6-96E3-9A6B91CCF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52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9CE0D8FC-E5F5-4B49-994A-86CCD1E55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5589588"/>
            <a:ext cx="5257800" cy="6477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rgbClr val="336699"/>
                </a:solidFill>
                <a:latin typeface="Arial" panose="020B0604020202020204" pitchFamily="34" charset="0"/>
              </a:rPr>
              <a:t>svi se sudionici koncentracije smatraju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rgbClr val="FF0000"/>
                </a:solidFill>
                <a:latin typeface="Arial" panose="020B0604020202020204" pitchFamily="34" charset="0"/>
              </a:rPr>
              <a:t>jednim poduzetnikom</a:t>
            </a:r>
          </a:p>
        </p:txBody>
      </p:sp>
      <p:sp>
        <p:nvSpPr>
          <p:cNvPr id="180227" name="AutoShape 3">
            <a:extLst>
              <a:ext uri="{FF2B5EF4-FFF2-40B4-BE49-F238E27FC236}">
                <a16:creationId xmlns:a16="http://schemas.microsoft.com/office/drawing/2014/main" id="{A532B043-CEA2-4C51-8562-6E334E02E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3644901"/>
            <a:ext cx="5329238" cy="2016125"/>
          </a:xfrm>
          <a:prstGeom prst="downArrowCallout">
            <a:avLst>
              <a:gd name="adj1" fmla="val 66058"/>
              <a:gd name="adj2" fmla="val 66646"/>
              <a:gd name="adj3" fmla="val 8653"/>
              <a:gd name="adj4" fmla="val 44079"/>
            </a:avLst>
          </a:prstGeom>
          <a:solidFill>
            <a:srgbClr val="336699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1800">
                <a:solidFill>
                  <a:srgbClr val="FF0000"/>
                </a:solidFill>
                <a:latin typeface="Arial" panose="020B0604020202020204" pitchFamily="34" charset="0"/>
              </a:rPr>
              <a:t>ekonomsko jedinstv</a:t>
            </a:r>
            <a:r>
              <a:rPr lang="hr-HR" altLang="sr-Latn-RS" sz="1800">
                <a:solidFill>
                  <a:srgbClr val="FF0000"/>
                </a:solidFill>
                <a:latin typeface="Arial" panose="020B0604020202020204" pitchFamily="34" charset="0"/>
              </a:rPr>
              <a:t>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chemeClr val="bg1"/>
                </a:solidFill>
                <a:latin typeface="Arial" panose="020B0604020202020204" pitchFamily="34" charset="0"/>
              </a:rPr>
              <a:t>ra</a:t>
            </a:r>
            <a:r>
              <a:rPr lang="en-US" altLang="sr-Latn-RS" sz="1800">
                <a:solidFill>
                  <a:schemeClr val="bg1"/>
                </a:solidFill>
                <a:latin typeface="Arial" panose="020B0604020202020204" pitchFamily="34" charset="0"/>
              </a:rPr>
              <a:t>nije samostalnih poduzetnika</a:t>
            </a:r>
            <a:endParaRPr lang="hr-HR" altLang="sr-Latn-R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E92E2165-1ED4-4379-B4D4-58F79A554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7750" y="113982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hr-HR" altLang="sr-Latn-RS" sz="1800">
              <a:latin typeface="Verdana" panose="020B0604030504040204" pitchFamily="34" charset="0"/>
            </a:endParaRP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D8D8DDF7-65B4-41ED-8E9A-DAB6EEE21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9688" y="243522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hr-HR" altLang="sr-Latn-RS" sz="1800">
              <a:latin typeface="Verdana" panose="020B0604030504040204" pitchFamily="34" charset="0"/>
            </a:endParaRPr>
          </a:p>
        </p:txBody>
      </p:sp>
      <p:sp>
        <p:nvSpPr>
          <p:cNvPr id="180230" name="AutoShape 6">
            <a:extLst>
              <a:ext uri="{FF2B5EF4-FFF2-40B4-BE49-F238E27FC236}">
                <a16:creationId xmlns:a16="http://schemas.microsoft.com/office/drawing/2014/main" id="{3D122887-B7E4-459F-B0F6-582ADF9FA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2349500"/>
            <a:ext cx="5329238" cy="1366838"/>
          </a:xfrm>
          <a:prstGeom prst="downArrowCallout">
            <a:avLst>
              <a:gd name="adj1" fmla="val 95813"/>
              <a:gd name="adj2" fmla="val 97474"/>
              <a:gd name="adj3" fmla="val 21231"/>
              <a:gd name="adj4" fmla="val 41301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rgbClr val="336699"/>
                </a:solidFill>
                <a:latin typeface="Arial" panose="020B0604020202020204" pitchFamily="34" charset="0"/>
              </a:rPr>
              <a:t>samostalni poduzetnici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rgbClr val="336699"/>
                </a:solidFill>
                <a:latin typeface="Arial" panose="020B0604020202020204" pitchFamily="34" charset="0"/>
              </a:rPr>
              <a:t> se povezuju</a:t>
            </a:r>
          </a:p>
        </p:txBody>
      </p:sp>
      <p:sp>
        <p:nvSpPr>
          <p:cNvPr id="180231" name="AutoShape 7">
            <a:extLst>
              <a:ext uri="{FF2B5EF4-FFF2-40B4-BE49-F238E27FC236}">
                <a16:creationId xmlns:a16="http://schemas.microsoft.com/office/drawing/2014/main" id="{546D883F-48E6-4119-BFF4-C93E46BD5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1484313"/>
            <a:ext cx="5329238" cy="914400"/>
          </a:xfrm>
          <a:prstGeom prst="downArrowCallout">
            <a:avLst>
              <a:gd name="adj1" fmla="val 145703"/>
              <a:gd name="adj2" fmla="val 145703"/>
              <a:gd name="adj3" fmla="val 16667"/>
              <a:gd name="adj4" fmla="val 66667"/>
            </a:avLst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rgbClr val="FF0000"/>
                </a:solidFill>
                <a:latin typeface="Arial" panose="020B0604020202020204" pitchFamily="34" charset="0"/>
              </a:rPr>
              <a:t>trajna promjena u kontroli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chemeClr val="bg1"/>
                </a:solidFill>
                <a:latin typeface="Arial" panose="020B0604020202020204" pitchFamily="34" charset="0"/>
              </a:rPr>
              <a:t>nad poduzetnikom</a:t>
            </a:r>
          </a:p>
        </p:txBody>
      </p:sp>
      <p:sp>
        <p:nvSpPr>
          <p:cNvPr id="180232" name="Rectangle 8">
            <a:extLst>
              <a:ext uri="{FF2B5EF4-FFF2-40B4-BE49-F238E27FC236}">
                <a16:creationId xmlns:a16="http://schemas.microsoft.com/office/drawing/2014/main" id="{147FF5E5-7CA7-4A2D-B609-F79A1DBBD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6" y="2997201"/>
            <a:ext cx="3457575" cy="360363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rgbClr val="336699"/>
                </a:solidFill>
                <a:latin typeface="Arial Narrow" panose="020B0606020202030204" pitchFamily="34" charset="0"/>
              </a:rPr>
              <a:t>oblici povezivanja različiti </a:t>
            </a:r>
          </a:p>
        </p:txBody>
      </p:sp>
      <p:sp>
        <p:nvSpPr>
          <p:cNvPr id="180233" name="Rectangle 9">
            <a:extLst>
              <a:ext uri="{FF2B5EF4-FFF2-40B4-BE49-F238E27FC236}">
                <a16:creationId xmlns:a16="http://schemas.microsoft.com/office/drawing/2014/main" id="{6DF9AD65-F260-4FA4-8171-79BAA00F5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4581525"/>
            <a:ext cx="3455988" cy="37623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3366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1800">
                <a:solidFill>
                  <a:srgbClr val="336699"/>
                </a:solidFill>
                <a:latin typeface="Arial Narrow" panose="020B0606020202030204" pitchFamily="34" charset="0"/>
              </a:rPr>
              <a:t>status</a:t>
            </a:r>
            <a:r>
              <a:rPr lang="hr-HR" altLang="sr-Latn-RS" sz="1800">
                <a:solidFill>
                  <a:srgbClr val="336699"/>
                </a:solidFill>
                <a:latin typeface="Arial Narrow" panose="020B0606020202030204" pitchFamily="34" charset="0"/>
              </a:rPr>
              <a:t>no-pravni oblik nevažan</a:t>
            </a:r>
          </a:p>
        </p:txBody>
      </p:sp>
      <p:sp>
        <p:nvSpPr>
          <p:cNvPr id="180234" name="Rectangle 10">
            <a:extLst>
              <a:ext uri="{FF2B5EF4-FFF2-40B4-BE49-F238E27FC236}">
                <a16:creationId xmlns:a16="http://schemas.microsoft.com/office/drawing/2014/main" id="{B4C045D6-D6A2-4969-B689-049BFD51D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6" y="5013326"/>
            <a:ext cx="3457575" cy="360363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rgbClr val="336699"/>
                </a:solidFill>
                <a:latin typeface="Arial Narrow" panose="020B0606020202030204" pitchFamily="34" charset="0"/>
              </a:rPr>
              <a:t>svi pod kontrolom jedne uprave</a:t>
            </a:r>
          </a:p>
        </p:txBody>
      </p:sp>
      <p:sp>
        <p:nvSpPr>
          <p:cNvPr id="180235" name="AutoShape 11">
            <a:extLst>
              <a:ext uri="{FF2B5EF4-FFF2-40B4-BE49-F238E27FC236}">
                <a16:creationId xmlns:a16="http://schemas.microsoft.com/office/drawing/2014/main" id="{FB45AD4D-D1EF-4974-BB3C-E8765AE44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9" y="1268413"/>
            <a:ext cx="1728787" cy="10080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chemeClr val="bg1"/>
                </a:solidFill>
                <a:latin typeface="Arial" panose="020B0604020202020204" pitchFamily="34" charset="0"/>
              </a:rPr>
              <a:t>“okidač”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 animBg="1"/>
      <p:bldP spid="180227" grpId="0" animBg="1"/>
      <p:bldP spid="180230" grpId="0" animBg="1"/>
      <p:bldP spid="180231" grpId="0" animBg="1"/>
      <p:bldP spid="180232" grpId="0" animBg="1"/>
      <p:bldP spid="180233" grpId="0" animBg="1"/>
      <p:bldP spid="180234" grpId="0" animBg="1"/>
      <p:bldP spid="1802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FEB69-A9CF-4546-A13C-13BD58B51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VRSTE KONCENTRACIJA</a:t>
            </a:r>
            <a:endParaRPr lang="hr-HR" sz="3600" dirty="0">
              <a:solidFill>
                <a:srgbClr val="1E3C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1FCCD-C38D-446F-A8BA-CB27FB1C7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n-US" altLang="sr-Latn-RS" sz="2400" dirty="0">
              <a:latin typeface="Arial" panose="020B0604020202020204" pitchFamily="34" charset="0"/>
            </a:endParaRPr>
          </a:p>
          <a:p>
            <a:pPr algn="ctr">
              <a:buNone/>
            </a:pPr>
            <a:r>
              <a:rPr lang="en-US" altLang="sr-Latn-RS" sz="2400" dirty="0">
                <a:latin typeface="Arial" panose="020B0604020202020204" pitchFamily="34" charset="0"/>
              </a:rPr>
              <a:t> </a:t>
            </a:r>
          </a:p>
          <a:p>
            <a:pPr algn="ctr">
              <a:buNone/>
            </a:pPr>
            <a:endParaRPr lang="en-US" altLang="sr-Latn-RS" sz="2400" b="1" dirty="0">
              <a:latin typeface="Arial" panose="020B0604020202020204" pitchFamily="34" charset="0"/>
            </a:endParaRPr>
          </a:p>
          <a:p>
            <a:pPr algn="ctr">
              <a:buNone/>
            </a:pPr>
            <a:r>
              <a:rPr lang="en-US" altLang="sr-Latn-RS" sz="3200" b="1" dirty="0" err="1"/>
              <a:t>Kakva</a:t>
            </a:r>
            <a:r>
              <a:rPr lang="en-US" altLang="sr-Latn-RS" sz="3200" b="1" dirty="0"/>
              <a:t> je to </a:t>
            </a:r>
            <a:r>
              <a:rPr lang="en-US" altLang="sr-Latn-RS" sz="3200" b="1" dirty="0" err="1"/>
              <a:t>horizontalna</a:t>
            </a:r>
            <a:r>
              <a:rPr lang="en-US" altLang="sr-Latn-RS" sz="3200" b="1" dirty="0"/>
              <a:t> </a:t>
            </a:r>
            <a:r>
              <a:rPr lang="en-US" altLang="sr-Latn-RS" sz="3200" b="1" dirty="0" err="1"/>
              <a:t>koncentracija</a:t>
            </a:r>
            <a:r>
              <a:rPr lang="en-US" altLang="sr-Latn-RS" sz="3200" b="1" dirty="0"/>
              <a:t>?</a:t>
            </a:r>
          </a:p>
          <a:p>
            <a:pPr algn="ctr">
              <a:buNone/>
            </a:pPr>
            <a:endParaRPr lang="en-US" altLang="sr-Latn-RS" sz="3200" b="1" dirty="0"/>
          </a:p>
          <a:p>
            <a:pPr algn="ctr">
              <a:buNone/>
            </a:pPr>
            <a:endParaRPr lang="hr-HR" altLang="sr-Latn-RS" sz="32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7DA6E-7512-4E8F-92B1-67DB01001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8DB14-4E7B-4EA0-BAC4-BAFF27EAF5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789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FEB69-A9CF-4546-A13C-13BD58B5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3187"/>
            <a:ext cx="9915525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VRSTE KONCENTRACIJA</a:t>
            </a:r>
            <a:endParaRPr lang="hr-HR" sz="3600" dirty="0">
              <a:solidFill>
                <a:srgbClr val="1E3C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1FCCD-C38D-446F-A8BA-CB27FB1C7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20" y="2197652"/>
            <a:ext cx="14213021" cy="4502709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hr-HR" altLang="sr-Latn-RS" sz="7400" b="1" dirty="0"/>
          </a:p>
          <a:p>
            <a:pPr marL="609600" indent="-609600"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altLang="sr-Latn-RS" sz="7400" b="1" dirty="0"/>
          </a:p>
          <a:p>
            <a:pPr marL="609600" indent="-609600"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hr-HR" altLang="sr-Latn-RS" sz="7400" b="1" dirty="0"/>
              <a:t>a) HORIZONTALNE KONCENTRACIJE</a:t>
            </a:r>
            <a:r>
              <a:rPr lang="hr-HR" altLang="sr-Latn-RS" sz="7400" dirty="0"/>
              <a:t>- nastaju između</a:t>
            </a:r>
            <a:r>
              <a:rPr lang="en-US" altLang="sr-Latn-RS" sz="7400" dirty="0"/>
              <a:t> </a:t>
            </a:r>
            <a:r>
              <a:rPr lang="hr-HR" altLang="sr-Latn-RS" sz="7400" dirty="0"/>
              <a:t>poduzetnika koji </a:t>
            </a:r>
            <a:r>
              <a:rPr lang="hr-HR" altLang="sr-Latn-RS" sz="7400" b="1" dirty="0"/>
              <a:t>prodaju iste</a:t>
            </a:r>
            <a:r>
              <a:rPr lang="en-US" altLang="sr-Latn-RS" sz="7400" b="1" dirty="0"/>
              <a:t> </a:t>
            </a:r>
            <a:r>
              <a:rPr lang="hr-HR" altLang="sr-Latn-RS" sz="7400" b="1" dirty="0"/>
              <a:t>ili zamjenske</a:t>
            </a:r>
            <a:endParaRPr lang="en-US" altLang="sr-Latn-RS" sz="7400" b="1" dirty="0"/>
          </a:p>
          <a:p>
            <a:pPr marL="609600" indent="-609600"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hr-HR" altLang="sr-Latn-RS" sz="7400" b="1" dirty="0"/>
              <a:t>proizvode ili</a:t>
            </a:r>
            <a:r>
              <a:rPr lang="en-US" altLang="sr-Latn-RS" sz="7400" b="1" dirty="0"/>
              <a:t> </a:t>
            </a:r>
            <a:r>
              <a:rPr lang="hr-HR" altLang="sr-Latn-RS" sz="7400" b="1" dirty="0"/>
              <a:t>pružaju iste usluge na istom tržištu. </a:t>
            </a:r>
            <a:endParaRPr lang="en-US" altLang="sr-Latn-RS" sz="7400" b="1" dirty="0"/>
          </a:p>
          <a:p>
            <a:pPr marL="609600" indent="-609600"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altLang="sr-Latn-RS" sz="7400" b="1" dirty="0"/>
          </a:p>
          <a:p>
            <a:pPr marL="609600" indent="-609600"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sr-Latn-RS" sz="7400" b="1" dirty="0" err="1">
                <a:solidFill>
                  <a:srgbClr val="00B050"/>
                </a:solidFill>
              </a:rPr>
              <a:t>Primjeri</a:t>
            </a:r>
            <a:r>
              <a:rPr lang="en-US" altLang="sr-Latn-RS" sz="7400" b="1" dirty="0">
                <a:solidFill>
                  <a:srgbClr val="00B050"/>
                </a:solidFill>
              </a:rPr>
              <a:t>: Astra/Zeneca </a:t>
            </a:r>
            <a:endParaRPr lang="hr-HR" altLang="sr-Latn-RS" sz="7400" b="1" dirty="0">
              <a:solidFill>
                <a:srgbClr val="00B050"/>
              </a:solidFill>
            </a:endParaRPr>
          </a:p>
          <a:p>
            <a:pPr marL="609600" indent="-609600"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hr-HR" altLang="sr-Latn-RS" sz="7400" dirty="0"/>
          </a:p>
          <a:p>
            <a:pPr marL="609600" indent="-609600"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sr-Latn-RS" sz="7400" b="1" dirty="0">
                <a:solidFill>
                  <a:srgbClr val="00B050"/>
                </a:solidFill>
              </a:rPr>
              <a:t>Brook Bond/Lipton tea India</a:t>
            </a:r>
          </a:p>
          <a:p>
            <a:pPr marL="609600" indent="-609600"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altLang="sr-Latn-RS" sz="7400" b="1" dirty="0"/>
          </a:p>
          <a:p>
            <a:pPr marL="609600" indent="-609600"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altLang="sr-Latn-RS" sz="7400" b="1" dirty="0"/>
          </a:p>
          <a:p>
            <a:pPr marL="609600" indent="-609600"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altLang="sr-Latn-RS" sz="7400" b="1" dirty="0"/>
          </a:p>
          <a:p>
            <a:pPr marL="609600" indent="-609600"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hr-HR" altLang="sr-Latn-RS" sz="7400" b="1" dirty="0"/>
              <a:t>b) VERTIKALNE KONCENTRACIJE- </a:t>
            </a:r>
            <a:r>
              <a:rPr lang="hr-HR" altLang="sr-Latn-RS" sz="7400" dirty="0"/>
              <a:t>nastaju između</a:t>
            </a:r>
            <a:r>
              <a:rPr lang="en-US" altLang="sr-Latn-RS" sz="7400" dirty="0"/>
              <a:t> </a:t>
            </a:r>
            <a:r>
              <a:rPr lang="hr-HR" altLang="sr-Latn-RS" sz="7400" dirty="0"/>
              <a:t>poduzetnika koji djeluju na</a:t>
            </a:r>
            <a:r>
              <a:rPr lang="en-US" altLang="sr-Latn-RS" sz="7400" dirty="0"/>
              <a:t> </a:t>
            </a:r>
            <a:r>
              <a:rPr lang="hr-HR" altLang="sr-Latn-RS" sz="7400" dirty="0"/>
              <a:t>različitim stupnjevima istoga</a:t>
            </a:r>
            <a:endParaRPr lang="en-US" altLang="sr-Latn-RS" sz="7400" dirty="0"/>
          </a:p>
          <a:p>
            <a:pPr marL="609600" indent="-609600"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hr-HR" altLang="sr-Latn-RS" sz="7400" dirty="0"/>
              <a:t>proizvodno-prodajnog lanca.</a:t>
            </a:r>
            <a:endParaRPr lang="en-US" altLang="sr-Latn-RS" sz="7400" dirty="0"/>
          </a:p>
          <a:p>
            <a:pPr marL="609600" indent="-609600"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altLang="sr-Latn-RS" sz="7400" dirty="0">
              <a:solidFill>
                <a:srgbClr val="00B050"/>
              </a:solidFill>
            </a:endParaRPr>
          </a:p>
          <a:p>
            <a:pPr marL="609600" indent="-609600"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sr-Latn-RS" sz="7400" b="1" dirty="0" err="1">
                <a:solidFill>
                  <a:srgbClr val="00B050"/>
                </a:solidFill>
              </a:rPr>
              <a:t>Primjer</a:t>
            </a:r>
            <a:r>
              <a:rPr lang="en-US" altLang="sr-Latn-RS" sz="7400" b="1" dirty="0">
                <a:solidFill>
                  <a:srgbClr val="00B050"/>
                </a:solidFill>
              </a:rPr>
              <a:t>: AGROKOR/TISAK; PIXAR/DISNEY              </a:t>
            </a:r>
            <a:endParaRPr lang="hr-HR" altLang="sr-Latn-RS" sz="7400" b="1" dirty="0">
              <a:solidFill>
                <a:srgbClr val="00B050"/>
              </a:solidFill>
            </a:endParaRPr>
          </a:p>
          <a:p>
            <a:pPr marL="609600" indent="-609600"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hr-HR" altLang="sr-Latn-RS" sz="7400" dirty="0"/>
          </a:p>
          <a:p>
            <a:pPr marL="609600" indent="-609600"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altLang="sr-Latn-RS" sz="7400" b="1" dirty="0"/>
          </a:p>
          <a:p>
            <a:pPr marL="609600" indent="-609600"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hr-HR" altLang="sr-Latn-RS" sz="7400" b="1" dirty="0"/>
              <a:t>c) KONGLOMERATNE KONCENTRACIJE- </a:t>
            </a:r>
            <a:r>
              <a:rPr lang="hr-HR" altLang="sr-Latn-RS" sz="7400" dirty="0"/>
              <a:t>nastaju</a:t>
            </a:r>
            <a:r>
              <a:rPr lang="en-US" altLang="sr-Latn-RS" sz="7400" dirty="0"/>
              <a:t> </a:t>
            </a:r>
            <a:r>
              <a:rPr lang="hr-HR" altLang="sr-Latn-RS" sz="7400" dirty="0"/>
              <a:t>između poduzetnika koji djeluju na</a:t>
            </a:r>
            <a:r>
              <a:rPr lang="en-US" altLang="sr-Latn-RS" sz="7400" dirty="0"/>
              <a:t> </a:t>
            </a:r>
            <a:r>
              <a:rPr lang="hr-HR" altLang="sr-Latn-RS" sz="7400" dirty="0"/>
              <a:t>različitim, međusobno</a:t>
            </a:r>
            <a:r>
              <a:rPr lang="en-US" altLang="sr-Latn-RS" sz="7400" dirty="0"/>
              <a:t> </a:t>
            </a:r>
          </a:p>
          <a:p>
            <a:pPr marL="609600" indent="-609600"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hr-HR" altLang="sr-Latn-RS" sz="7400" dirty="0"/>
              <a:t>nepovezanim tržištima.</a:t>
            </a:r>
            <a:endParaRPr lang="hr-HR" altLang="sr-Latn-RS" sz="7400" b="1" dirty="0"/>
          </a:p>
          <a:p>
            <a:pPr algn="just">
              <a:buNone/>
            </a:pPr>
            <a:endParaRPr lang="hr-HR" altLang="sr-Latn-RS" sz="7400" dirty="0"/>
          </a:p>
          <a:p>
            <a:pPr algn="just">
              <a:buNone/>
            </a:pPr>
            <a:r>
              <a:rPr lang="en-US" altLang="sr-Latn-RS" sz="7400" dirty="0"/>
              <a:t> </a:t>
            </a:r>
            <a:endParaRPr lang="hr-HR" altLang="sr-Latn-RS" sz="7400" dirty="0"/>
          </a:p>
          <a:p>
            <a:pPr algn="just">
              <a:buNone/>
            </a:pPr>
            <a:endParaRPr lang="hr-HR" altLang="sr-Latn-RS" sz="7400" b="1" dirty="0"/>
          </a:p>
          <a:p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7DA6E-7512-4E8F-92B1-67DB01001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8DB14-4E7B-4EA0-BAC4-BAFF27EAF5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026" name="Picture 2" descr="AstraZeneca looks at merger with Gilead | The National">
            <a:extLst>
              <a:ext uri="{FF2B5EF4-FFF2-40B4-BE49-F238E27FC236}">
                <a16:creationId xmlns:a16="http://schemas.microsoft.com/office/drawing/2014/main" id="{BA78B7BA-B5EC-424F-8FE0-B1CDA1E31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3124760"/>
            <a:ext cx="2571750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rst tea factory opens in Qatar">
            <a:extLst>
              <a:ext uri="{FF2B5EF4-FFF2-40B4-BE49-F238E27FC236}">
                <a16:creationId xmlns:a16="http://schemas.microsoft.com/office/drawing/2014/main" id="{D14134B3-EDA6-4491-9506-A49370092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2896431"/>
            <a:ext cx="32956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Differences Between Disney and Pixar | Rotoscopers">
            <a:extLst>
              <a:ext uri="{FF2B5EF4-FFF2-40B4-BE49-F238E27FC236}">
                <a16:creationId xmlns:a16="http://schemas.microsoft.com/office/drawing/2014/main" id="{73B1B928-B234-443D-A1BE-1215CC14F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4" y="4850380"/>
            <a:ext cx="3552825" cy="71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434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DB22F-24A0-4DC6-AB5F-4ECD1C85D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+mn-lt"/>
              </a:rPr>
              <a:t>UČINCI KONCENTRACIJA</a:t>
            </a:r>
            <a:endParaRPr lang="hr-HR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292F7-C3DD-41D3-B4C7-FB5156383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1825625"/>
            <a:ext cx="11153775" cy="4351338"/>
          </a:xfrm>
        </p:spPr>
        <p:txBody>
          <a:bodyPr>
            <a:normAutofit/>
          </a:bodyPr>
          <a:lstStyle/>
          <a:p>
            <a:pPr>
              <a:buNone/>
            </a:pPr>
            <a:endParaRPr lang="hr-HR" altLang="sr-Latn-RS" dirty="0">
              <a:latin typeface="Arial" charset="0"/>
            </a:endParaRPr>
          </a:p>
          <a:p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D7954F-EBB6-44B4-86CA-2738DCB22B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93B1C2-4773-4262-A652-0020BF31F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F3B299-0B18-480C-A7A2-AA7A325D8EB8}"/>
              </a:ext>
            </a:extLst>
          </p:cNvPr>
          <p:cNvSpPr txBox="1"/>
          <p:nvPr/>
        </p:nvSpPr>
        <p:spPr>
          <a:xfrm>
            <a:off x="342900" y="751344"/>
            <a:ext cx="975360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endParaRPr lang="en-US" altLang="sr-Latn-RS" sz="1800" b="1" dirty="0">
              <a:solidFill>
                <a:srgbClr val="660066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endParaRPr lang="en-US" altLang="sr-Latn-RS" b="1" dirty="0">
              <a:solidFill>
                <a:srgbClr val="660066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endParaRPr lang="en-US" altLang="sr-Latn-RS" sz="1800" b="1" dirty="0">
              <a:solidFill>
                <a:srgbClr val="660066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endParaRPr lang="en-US" altLang="sr-Latn-RS" b="1" dirty="0">
              <a:solidFill>
                <a:srgbClr val="660066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hr-HR" altLang="sr-Latn-RS" sz="2000" b="1" dirty="0">
                <a:solidFill>
                  <a:srgbClr val="002060"/>
                </a:solidFill>
              </a:rPr>
              <a:t>POZITIVNI UČINCI:</a:t>
            </a:r>
          </a:p>
          <a:p>
            <a:pPr algn="just"/>
            <a:r>
              <a:rPr lang="hr-HR" altLang="sr-Latn-RS" sz="2000" dirty="0">
                <a:solidFill>
                  <a:srgbClr val="002060"/>
                </a:solidFill>
              </a:rPr>
              <a:t>donose koristi za potrošače, tržišno natjecanje i gospodarstvo:</a:t>
            </a:r>
          </a:p>
          <a:p>
            <a:pPr algn="just">
              <a:buFontTx/>
              <a:buChar char="•"/>
            </a:pPr>
            <a:r>
              <a:rPr lang="hr-HR" altLang="sr-Latn-RS" sz="2000" dirty="0">
                <a:solidFill>
                  <a:srgbClr val="002060"/>
                </a:solidFill>
              </a:rPr>
              <a:t>Bolje iskorištavanje proizvodnih i trgovačkih izvora</a:t>
            </a:r>
          </a:p>
          <a:p>
            <a:pPr algn="just">
              <a:buFontTx/>
              <a:buChar char="•"/>
            </a:pPr>
            <a:r>
              <a:rPr lang="hr-HR" altLang="sr-Latn-RS" sz="2000" dirty="0">
                <a:solidFill>
                  <a:srgbClr val="002060"/>
                </a:solidFill>
              </a:rPr>
              <a:t>Veća fleksibilnost u strukturiranju cijena ili popusta</a:t>
            </a:r>
          </a:p>
          <a:p>
            <a:pPr algn="just">
              <a:buFontTx/>
              <a:buChar char="•"/>
            </a:pPr>
            <a:r>
              <a:rPr lang="hr-HR" altLang="sr-Latn-RS" sz="2000" dirty="0">
                <a:solidFill>
                  <a:srgbClr val="002060"/>
                </a:solidFill>
              </a:rPr>
              <a:t>Niže cijene</a:t>
            </a:r>
          </a:p>
          <a:p>
            <a:pPr algn="just">
              <a:buFontTx/>
              <a:buChar char="•"/>
            </a:pPr>
            <a:r>
              <a:rPr lang="hr-HR" altLang="sr-Latn-RS" sz="2000" dirty="0">
                <a:solidFill>
                  <a:srgbClr val="002060"/>
                </a:solidFill>
              </a:rPr>
              <a:t>Veća izbor i bolja kvaliteta proizvoda.</a:t>
            </a:r>
          </a:p>
          <a:p>
            <a:pPr algn="just">
              <a:buFont typeface="Arial" panose="020B0604020202020204" pitchFamily="34" charset="0"/>
              <a:buNone/>
            </a:pPr>
            <a:endParaRPr lang="hr-HR" altLang="sr-Latn-RS" sz="2000" dirty="0">
              <a:solidFill>
                <a:srgbClr val="002060"/>
              </a:solidFill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hr-HR" altLang="sr-Latn-RS" sz="2000" b="1" dirty="0">
                <a:solidFill>
                  <a:srgbClr val="002060"/>
                </a:solidFill>
              </a:rPr>
              <a:t>NEGATIVNI UČINCI: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sz="2000" dirty="0">
                <a:solidFill>
                  <a:srgbClr val="002060"/>
                </a:solidFill>
              </a:rPr>
              <a:t>manji broj konkurenata na tržištu (veća tržišna snaga sudionika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hr-HR" altLang="sr-Latn-RS" sz="2000" dirty="0">
                <a:solidFill>
                  <a:srgbClr val="002060"/>
                </a:solidFill>
              </a:rPr>
              <a:t>koncentracije)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sz="2000" dirty="0">
                <a:solidFill>
                  <a:srgbClr val="002060"/>
                </a:solidFill>
              </a:rPr>
              <a:t>slabije tržišno natjecanje (stvaranje ili jačanje vladajućeg položaja)</a:t>
            </a:r>
            <a:r>
              <a:rPr lang="en-US" altLang="sr-Latn-RS" sz="2000" dirty="0">
                <a:solidFill>
                  <a:srgbClr val="002060"/>
                </a:solidFill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sz="2000" dirty="0">
                <a:solidFill>
                  <a:srgbClr val="002060"/>
                </a:solidFill>
              </a:rPr>
              <a:t>mogućnosti zabranjenih dogovora o cijenama ili podjeli tržišta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sz="2000" dirty="0">
                <a:solidFill>
                  <a:srgbClr val="002060"/>
                </a:solidFill>
              </a:rPr>
              <a:t>smanjivanje koristi za potrošače: više cijene, niža kvaliteta i manji</a:t>
            </a:r>
            <a:r>
              <a:rPr lang="en-US" altLang="sr-Latn-RS" sz="2000" dirty="0">
                <a:solidFill>
                  <a:srgbClr val="002060"/>
                </a:solidFill>
              </a:rPr>
              <a:t> </a:t>
            </a:r>
            <a:r>
              <a:rPr lang="en-US" altLang="sr-Latn-RS" sz="2000" dirty="0" err="1">
                <a:solidFill>
                  <a:srgbClr val="002060"/>
                </a:solidFill>
              </a:rPr>
              <a:t>i</a:t>
            </a:r>
            <a:r>
              <a:rPr lang="hr-HR" altLang="sr-Latn-RS" sz="2000" dirty="0">
                <a:solidFill>
                  <a:srgbClr val="002060"/>
                </a:solidFill>
              </a:rPr>
              <a:t>zbor proizvoda, izostanak ulaganja u inovacije.</a:t>
            </a:r>
          </a:p>
        </p:txBody>
      </p:sp>
    </p:spTree>
    <p:extLst>
      <p:ext uri="{BB962C8B-B14F-4D97-AF65-F5344CB8AC3E}">
        <p14:creationId xmlns:p14="http://schemas.microsoft.com/office/powerpoint/2010/main" val="360721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4B781-0DD7-4823-950A-8271561A6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 KONCENTRACIJA</a:t>
            </a:r>
            <a:endParaRPr lang="hr-HR" sz="3600" dirty="0">
              <a:solidFill>
                <a:srgbClr val="1E3C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0E3C4-6524-4D69-96E4-8A1D3C50D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hr-HR" altLang="sr-Latn-RS" sz="2400" b="1" dirty="0">
                <a:solidFill>
                  <a:srgbClr val="002060"/>
                </a:solidFill>
              </a:rPr>
              <a:t>Obveza prijave namjere koncentracije?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hr-HR" altLang="sr-Latn-RS" sz="2400" b="1" dirty="0">
              <a:solidFill>
                <a:srgbClr val="002060"/>
              </a:solidFill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hr-HR" altLang="sr-Latn-RS" sz="2400" b="1" u="sng" dirty="0">
                <a:solidFill>
                  <a:srgbClr val="002060"/>
                </a:solidFill>
              </a:rPr>
              <a:t>Nije svaka koncentracija predmet ocjene.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hr-HR" altLang="sr-Latn-RS" sz="2400" b="1" u="sng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hr-HR" altLang="sr-Latn-RS" sz="2400" b="1" u="sng" dirty="0">
                <a:solidFill>
                  <a:srgbClr val="002060"/>
                </a:solidFill>
              </a:rPr>
              <a:t>Sustav obvezne prijave</a:t>
            </a:r>
            <a:r>
              <a:rPr lang="hr-HR" altLang="sr-Latn-RS" sz="2400" b="1" dirty="0">
                <a:solidFill>
                  <a:srgbClr val="002060"/>
                </a:solidFill>
              </a:rPr>
              <a:t>: 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hr-HR" altLang="sr-Latn-RS" sz="2400" b="1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-samo koncentracije koje podliježu obvezi prijave prema zakonu i </a:t>
            </a:r>
            <a:r>
              <a:rPr lang="hr-HR" altLang="sr-Latn-RS" sz="2400" b="1" dirty="0">
                <a:solidFill>
                  <a:srgbClr val="002060"/>
                </a:solidFill>
              </a:rPr>
              <a:t>samo</a:t>
            </a:r>
            <a:r>
              <a:rPr lang="en-US" altLang="sr-Latn-RS" sz="2400" b="1" dirty="0">
                <a:solidFill>
                  <a:srgbClr val="002060"/>
                </a:solidFill>
              </a:rPr>
              <a:t> </a:t>
            </a:r>
            <a:r>
              <a:rPr lang="hr-HR" altLang="sr-Latn-RS" sz="2400" b="1" dirty="0">
                <a:solidFill>
                  <a:srgbClr val="002060"/>
                </a:solidFill>
              </a:rPr>
              <a:t>ako</a:t>
            </a:r>
            <a:endParaRPr lang="en-US" altLang="sr-Latn-RS" sz="2400" b="1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hr-HR" altLang="sr-Latn-RS" sz="2400" b="1" dirty="0">
                <a:solidFill>
                  <a:srgbClr val="002060"/>
                </a:solidFill>
              </a:rPr>
              <a:t>sudionici prelaze određenu ekonomsku veličinu</a:t>
            </a:r>
            <a:r>
              <a:rPr lang="hr-HR" altLang="sr-Latn-RS" sz="2400" dirty="0">
                <a:solidFill>
                  <a:srgbClr val="002060"/>
                </a:solidFill>
              </a:rPr>
              <a:t>; </a:t>
            </a:r>
            <a:endParaRPr lang="en-US" altLang="sr-Latn-RS" sz="240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sr-Latn-RS" sz="2400" dirty="0">
                <a:solidFill>
                  <a:srgbClr val="002060"/>
                </a:solidFill>
              </a:rPr>
              <a:t>-</a:t>
            </a:r>
            <a:r>
              <a:rPr lang="hr-HR" altLang="sr-Latn-RS" sz="2400" dirty="0">
                <a:solidFill>
                  <a:srgbClr val="002060"/>
                </a:solidFill>
              </a:rPr>
              <a:t>koncentracije poduzetnika ispod određene ekonomske veličine nemaju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značajan</a:t>
            </a:r>
            <a:endParaRPr lang="en-US" altLang="sr-Latn-RS" sz="240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učinak na tržišno natjecanje (EU, većina zemalja članica,</a:t>
            </a:r>
            <a:r>
              <a:rPr lang="en-US" altLang="sr-Latn-RS" sz="2400" dirty="0">
                <a:solidFill>
                  <a:srgbClr val="002060"/>
                </a:solidFill>
              </a:rPr>
              <a:t> </a:t>
            </a:r>
            <a:r>
              <a:rPr lang="hr-HR" altLang="sr-Latn-RS" sz="2400" dirty="0">
                <a:solidFill>
                  <a:srgbClr val="002060"/>
                </a:solidFill>
              </a:rPr>
              <a:t>RH).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hr-HR" altLang="sr-Latn-RS" sz="240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hr-HR" altLang="sr-Latn-RS" sz="2400" b="1" u="sng" dirty="0">
                <a:solidFill>
                  <a:srgbClr val="002060"/>
                </a:solidFill>
              </a:rPr>
              <a:t>Sustav dobrovoljne prijave</a:t>
            </a:r>
            <a:r>
              <a:rPr lang="hr-HR" altLang="sr-Latn-RS" sz="2400" dirty="0">
                <a:solidFill>
                  <a:srgbClr val="002060"/>
                </a:solidFill>
              </a:rPr>
              <a:t>: Velika Britanija, Nizozemska i Norveška. </a:t>
            </a:r>
          </a:p>
          <a:p>
            <a:pPr algn="just">
              <a:buNone/>
            </a:pPr>
            <a:endParaRPr lang="hr-HR" altLang="sr-Latn-RS" sz="2400" b="1" i="1" u="sng" dirty="0">
              <a:solidFill>
                <a:srgbClr val="002060"/>
              </a:solidFill>
            </a:endParaRPr>
          </a:p>
          <a:p>
            <a:pPr algn="just">
              <a:buNone/>
            </a:pPr>
            <a:endParaRPr lang="hr-HR" altLang="sr-Latn-RS" b="1" i="1" u="sng" dirty="0">
              <a:latin typeface="Arial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BB3613-D8C8-4D25-A442-D2F7BA8138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00BDA3-7250-42DC-9AA4-BCCD3CCAE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775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4B781-0DD7-4823-950A-8271561A6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altLang="sr-Latn-RS" sz="3600" b="1" dirty="0">
                <a:solidFill>
                  <a:srgbClr val="002060"/>
                </a:solidFill>
                <a:latin typeface="Arial" panose="020B0604020202020204" pitchFamily="34" charset="0"/>
              </a:rPr>
              <a:t>UVJETI ZA OBVEZNU PRIJAVU KONCENTRACIJE RH</a:t>
            </a:r>
            <a:endParaRPr lang="hr-HR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0E3C4-6524-4D69-96E4-8A1D3C50D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US" altLang="sr-Latn-RS" b="1" i="1" u="sng" dirty="0">
              <a:latin typeface="Arial" charset="0"/>
            </a:endParaRPr>
          </a:p>
          <a:p>
            <a:pPr algn="just">
              <a:buNone/>
            </a:pPr>
            <a:endParaRPr lang="en-US" altLang="sr-Latn-RS" b="1" u="sng" dirty="0">
              <a:latin typeface="Arial" charset="0"/>
            </a:endParaRPr>
          </a:p>
          <a:p>
            <a:pPr algn="ctr">
              <a:buNone/>
            </a:pPr>
            <a:r>
              <a:rPr lang="en-US" altLang="sr-Latn-RS" sz="3200" b="1" u="sng" dirty="0" err="1">
                <a:latin typeface="Arial" charset="0"/>
              </a:rPr>
              <a:t>Kada</a:t>
            </a:r>
            <a:r>
              <a:rPr lang="en-US" altLang="sr-Latn-RS" sz="3200" b="1" u="sng" dirty="0">
                <a:latin typeface="Arial" charset="0"/>
              </a:rPr>
              <a:t> </a:t>
            </a:r>
            <a:r>
              <a:rPr lang="en-US" altLang="sr-Latn-RS" sz="3200" b="1" u="sng" dirty="0" err="1">
                <a:latin typeface="Arial" charset="0"/>
              </a:rPr>
              <a:t>postoji</a:t>
            </a:r>
            <a:r>
              <a:rPr lang="en-US" altLang="sr-Latn-RS" sz="3200" b="1" u="sng" dirty="0">
                <a:latin typeface="Arial" charset="0"/>
              </a:rPr>
              <a:t> </a:t>
            </a:r>
            <a:r>
              <a:rPr lang="en-US" altLang="sr-Latn-RS" sz="3200" b="1" u="sng" dirty="0" err="1">
                <a:latin typeface="Arial" charset="0"/>
              </a:rPr>
              <a:t>obveza</a:t>
            </a:r>
            <a:r>
              <a:rPr lang="en-US" altLang="sr-Latn-RS" sz="3200" b="1" u="sng" dirty="0">
                <a:latin typeface="Arial" charset="0"/>
              </a:rPr>
              <a:t> </a:t>
            </a:r>
            <a:r>
              <a:rPr lang="en-US" altLang="sr-Latn-RS" sz="3200" b="1" u="sng" dirty="0" err="1">
                <a:latin typeface="Arial" charset="0"/>
              </a:rPr>
              <a:t>prijave</a:t>
            </a:r>
            <a:r>
              <a:rPr lang="en-US" altLang="sr-Latn-RS" sz="3200" b="1" u="sng" dirty="0">
                <a:latin typeface="Arial" charset="0"/>
              </a:rPr>
              <a:t> </a:t>
            </a:r>
            <a:r>
              <a:rPr lang="en-US" altLang="sr-Latn-RS" sz="3200" b="1" u="sng" dirty="0" err="1">
                <a:latin typeface="Arial" charset="0"/>
              </a:rPr>
              <a:t>namjere</a:t>
            </a:r>
            <a:r>
              <a:rPr lang="en-US" altLang="sr-Latn-RS" sz="3200" b="1" u="sng" dirty="0">
                <a:latin typeface="Arial" charset="0"/>
              </a:rPr>
              <a:t> </a:t>
            </a:r>
            <a:r>
              <a:rPr lang="en-US" altLang="sr-Latn-RS" sz="3200" b="1" u="sng" dirty="0" err="1">
                <a:latin typeface="Arial" charset="0"/>
              </a:rPr>
              <a:t>koncentracije</a:t>
            </a:r>
            <a:r>
              <a:rPr lang="en-US" altLang="sr-Latn-RS" sz="3200" b="1" u="sng" dirty="0">
                <a:latin typeface="Arial" charset="0"/>
              </a:rPr>
              <a:t> </a:t>
            </a:r>
          </a:p>
          <a:p>
            <a:pPr algn="ctr">
              <a:buNone/>
            </a:pPr>
            <a:r>
              <a:rPr lang="en-US" altLang="sr-Latn-RS" sz="3200" b="1" u="sng" dirty="0">
                <a:latin typeface="Arial" charset="0"/>
              </a:rPr>
              <a:t>u RH?</a:t>
            </a:r>
            <a:endParaRPr lang="hr-HR" altLang="sr-Latn-RS" sz="3200" b="1" u="sng" dirty="0">
              <a:latin typeface="Arial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BB3613-D8C8-4D25-A442-D2F7BA8138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00BDA3-7250-42DC-9AA4-BCCD3CCAE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097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MEUCL predložak" id="{AC949AEB-85B2-4799-B38D-0572362C012E}" vid="{2127707D-C4BF-41EE-A97D-02CEEA360C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JMEUCL predložak</Template>
  <TotalTime>1871</TotalTime>
  <Words>1667</Words>
  <Application>Microsoft Office PowerPoint</Application>
  <PresentationFormat>Widescreen</PresentationFormat>
  <Paragraphs>272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Arial Narrow</vt:lpstr>
      <vt:lpstr>Calibri</vt:lpstr>
      <vt:lpstr>Calibri Light</vt:lpstr>
      <vt:lpstr>Verdana</vt:lpstr>
      <vt:lpstr>Wingdings</vt:lpstr>
      <vt:lpstr>Office Theme</vt:lpstr>
      <vt:lpstr>HORIZONTALNE KONCENTRACIJE U PRAVU TRŽIŠNOG NATJECANJA</vt:lpstr>
      <vt:lpstr>KONCENTRACIJE PODUZETNIKA</vt:lpstr>
      <vt:lpstr>KONCENTRACIJE PODUZETNIKA</vt:lpstr>
      <vt:lpstr>PowerPoint Presentation</vt:lpstr>
      <vt:lpstr>VRSTE KONCENTRACIJA</vt:lpstr>
      <vt:lpstr>VRSTE KONCENTRACIJA</vt:lpstr>
      <vt:lpstr>UČINCI KONCENTRACIJA</vt:lpstr>
      <vt:lpstr>KONTROLA KONCENTRACIJA</vt:lpstr>
      <vt:lpstr>UVJETI ZA OBVEZNU PRIJAVU KONCENTRACIJE RH</vt:lpstr>
      <vt:lpstr>UVJETI ZA OBVEZNU PRIJAVU KONCENTRACIJE RH</vt:lpstr>
      <vt:lpstr>OCJENA KONCENTRACIJA</vt:lpstr>
      <vt:lpstr>OCJENA HORIZONTALNIH KONCENTRACIJA</vt:lpstr>
      <vt:lpstr>POSTUPAK OCJENE KONCENTRACIJE AZTN</vt:lpstr>
      <vt:lpstr>POSTUPAK OCJENE KONCENTRACIJE AZTN</vt:lpstr>
      <vt:lpstr>ZABRANJENA KONCENTRACIJA</vt:lpstr>
      <vt:lpstr>HORIZONTALNE KONCENTRACIJE</vt:lpstr>
      <vt:lpstr>PRIMJER HORIZONTALNE KONCENTRACIJE IZ RH PRAKSE</vt:lpstr>
      <vt:lpstr>PRIMJER HORIZONTALNE KONCENTRACIJE IZ RH PRAKSE</vt:lpstr>
      <vt:lpstr>KONZUM/LOKICA KONCENTRACIJA</vt:lpstr>
      <vt:lpstr>KONZUM/LOKICA KONCENTRACIJA</vt:lpstr>
      <vt:lpstr>KONZUM/LOKICA UVJETO DOPUŠTENA KONCENTRACIJA</vt:lpstr>
      <vt:lpstr>KONZUM/LOKICA KONCENTRACIJA</vt:lpstr>
      <vt:lpstr>PITANJA ZA RASPRAVU-ANALIZA PREDMETA</vt:lpstr>
      <vt:lpstr>SAŽETAK: PITANJA ZA PONAVLJANJE</vt:lpstr>
      <vt:lpstr>PowerPoint Presentation</vt:lpstr>
      <vt:lpstr>        HVALA NA PAŽNJI!!!!  PITANJA???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ZABRANJENI SPORAZUMI U PRAVU TRŽIŠNOG NATJECANJA</dc:title>
  <dc:creator>Mirta Kapural</dc:creator>
  <cp:lastModifiedBy>Mirta</cp:lastModifiedBy>
  <cp:revision>115</cp:revision>
  <cp:lastPrinted>2020-01-27T10:14:31Z</cp:lastPrinted>
  <dcterms:created xsi:type="dcterms:W3CDTF">2020-01-23T10:55:35Z</dcterms:created>
  <dcterms:modified xsi:type="dcterms:W3CDTF">2021-01-14T14:10:06Z</dcterms:modified>
</cp:coreProperties>
</file>