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320" r:id="rId4"/>
    <p:sldId id="263" r:id="rId5"/>
    <p:sldId id="321" r:id="rId6"/>
    <p:sldId id="259" r:id="rId7"/>
    <p:sldId id="269" r:id="rId8"/>
    <p:sldId id="268" r:id="rId9"/>
    <p:sldId id="322" r:id="rId10"/>
    <p:sldId id="281" r:id="rId11"/>
    <p:sldId id="282" r:id="rId12"/>
    <p:sldId id="283" r:id="rId13"/>
    <p:sldId id="288" r:id="rId14"/>
    <p:sldId id="289" r:id="rId15"/>
    <p:sldId id="323" r:id="rId16"/>
    <p:sldId id="290" r:id="rId17"/>
    <p:sldId id="292" r:id="rId18"/>
    <p:sldId id="293" r:id="rId19"/>
    <p:sldId id="301" r:id="rId20"/>
    <p:sldId id="305" r:id="rId21"/>
    <p:sldId id="306" r:id="rId22"/>
    <p:sldId id="313" r:id="rId23"/>
    <p:sldId id="314" r:id="rId24"/>
    <p:sldId id="315" r:id="rId25"/>
    <p:sldId id="316" r:id="rId26"/>
    <p:sldId id="317" r:id="rId27"/>
    <p:sldId id="325" r:id="rId28"/>
    <p:sldId id="324" r:id="rId29"/>
    <p:sldId id="328" r:id="rId30"/>
    <p:sldId id="326" r:id="rId31"/>
    <p:sldId id="327" r:id="rId32"/>
    <p:sldId id="330" r:id="rId33"/>
    <p:sldId id="329" r:id="rId34"/>
    <p:sldId id="331" r:id="rId35"/>
    <p:sldId id="332" r:id="rId36"/>
    <p:sldId id="303" r:id="rId37"/>
    <p:sldId id="296" r:id="rId38"/>
    <p:sldId id="265" r:id="rId39"/>
    <p:sldId id="312" r:id="rId40"/>
    <p:sldId id="318" r:id="rId41"/>
    <p:sldId id="319" r:id="rId42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C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966F3F-D9B6-47FC-BF6C-0DC0C1839A5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BDFC7A70-0215-4155-9FE0-7E1F2CB2635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Dopuštena razmjena</a:t>
          </a:r>
        </a:p>
      </dgm:t>
    </dgm:pt>
    <dgm:pt modelId="{5853A26B-8FCC-49D4-84A0-478AA22F3EC9}" type="parTrans" cxnId="{0E610F29-5FBC-4271-AEAE-694DA0DCE271}">
      <dgm:prSet/>
      <dgm:spPr/>
    </dgm:pt>
    <dgm:pt modelId="{3B31449F-0066-4FDD-8895-7E8930B0EE0C}" type="sibTrans" cxnId="{0E610F29-5FBC-4271-AEAE-694DA0DCE271}">
      <dgm:prSet/>
      <dgm:spPr/>
    </dgm:pt>
    <dgm:pt modelId="{DD321906-C097-4D38-95C9-4A50B0CCE54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Javni podaci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javni registri,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ministarstva,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reg. tijela,</a:t>
          </a:r>
        </a:p>
      </dgm:t>
    </dgm:pt>
    <dgm:pt modelId="{7D821EA8-1864-4AFF-AB49-A3FA339729C2}" type="parTrans" cxnId="{CD069692-E573-470B-BE85-47C50FDC1DDB}">
      <dgm:prSet/>
      <dgm:spPr/>
    </dgm:pt>
    <dgm:pt modelId="{09440EA7-8D21-4556-974B-C298F76478F1}" type="sibTrans" cxnId="{CD069692-E573-470B-BE85-47C50FDC1DDB}">
      <dgm:prSet/>
      <dgm:spPr/>
    </dgm:pt>
    <dgm:pt modelId="{7C325D66-6C48-4EAD-A010-CC53BFD0540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Zbirni podaci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statistički podaci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najmanje 3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poduzetnika</a:t>
          </a:r>
        </a:p>
      </dgm:t>
    </dgm:pt>
    <dgm:pt modelId="{2E317162-FDAE-4060-9FAB-F22BDAF5C0A5}" type="parTrans" cxnId="{B9BCE55D-A65F-46C9-8249-C0E8CF34B4D7}">
      <dgm:prSet/>
      <dgm:spPr/>
    </dgm:pt>
    <dgm:pt modelId="{4A64405C-7E78-492A-9BF8-0FF5B37459D7}" type="sibTrans" cxnId="{B9BCE55D-A65F-46C9-8249-C0E8CF34B4D7}">
      <dgm:prSet/>
      <dgm:spPr/>
    </dgm:pt>
    <dgm:pt modelId="{E8513568-9CE8-493A-9110-6B92CE9558E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Povijesni podaci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podaci (u pravilu)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stariji od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godine dana</a:t>
          </a:r>
        </a:p>
      </dgm:t>
    </dgm:pt>
    <dgm:pt modelId="{D26C5D28-1119-4CC3-BF91-38D141928514}" type="parTrans" cxnId="{1999C57D-BD4F-4E02-BB3A-07CCB8613B53}">
      <dgm:prSet/>
      <dgm:spPr/>
    </dgm:pt>
    <dgm:pt modelId="{8972A1E0-5638-49FA-AC97-EDD53C95DEC0}" type="sibTrans" cxnId="{1999C57D-BD4F-4E02-BB3A-07CCB8613B53}">
      <dgm:prSet/>
      <dgm:spPr/>
    </dgm:pt>
    <dgm:pt modelId="{75BEC33F-4EC6-4DE1-B60D-C058017C2B0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Nestrateški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Podaci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tehn. standardi,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računov. metode</a:t>
          </a:r>
        </a:p>
      </dgm:t>
    </dgm:pt>
    <dgm:pt modelId="{D56EF095-AA69-4CBA-84A4-19EACF48D891}" type="parTrans" cxnId="{E18FFDA6-46AB-407B-9E94-3CCC73882308}">
      <dgm:prSet/>
      <dgm:spPr/>
    </dgm:pt>
    <dgm:pt modelId="{90B5B10E-0A35-42C3-88F5-16E41BFEF1E6}" type="sibTrans" cxnId="{E18FFDA6-46AB-407B-9E94-3CCC73882308}">
      <dgm:prSet/>
      <dgm:spPr/>
    </dgm:pt>
    <dgm:pt modelId="{7E243618-4ADA-47CF-8213-177C48B86BAC}" type="pres">
      <dgm:prSet presAssocID="{B5966F3F-D9B6-47FC-BF6C-0DC0C1839A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A1FE602-14E9-456F-A198-DC705F38B8F9}" type="pres">
      <dgm:prSet presAssocID="{BDFC7A70-0215-4155-9FE0-7E1F2CB2635F}" presName="hierRoot1" presStyleCnt="0">
        <dgm:presLayoutVars>
          <dgm:hierBranch/>
        </dgm:presLayoutVars>
      </dgm:prSet>
      <dgm:spPr/>
    </dgm:pt>
    <dgm:pt modelId="{E82FE84F-D933-4F21-964B-77D2F399E434}" type="pres">
      <dgm:prSet presAssocID="{BDFC7A70-0215-4155-9FE0-7E1F2CB2635F}" presName="rootComposite1" presStyleCnt="0"/>
      <dgm:spPr/>
    </dgm:pt>
    <dgm:pt modelId="{E4239789-A8AA-4C31-965C-46B7ECA33E48}" type="pres">
      <dgm:prSet presAssocID="{BDFC7A70-0215-4155-9FE0-7E1F2CB2635F}" presName="rootText1" presStyleLbl="node0" presStyleIdx="0" presStyleCnt="1">
        <dgm:presLayoutVars>
          <dgm:chPref val="3"/>
        </dgm:presLayoutVars>
      </dgm:prSet>
      <dgm:spPr/>
    </dgm:pt>
    <dgm:pt modelId="{DE7D2DDA-E1BB-4226-9806-BE5CA88DBC20}" type="pres">
      <dgm:prSet presAssocID="{BDFC7A70-0215-4155-9FE0-7E1F2CB2635F}" presName="rootConnector1" presStyleLbl="node1" presStyleIdx="0" presStyleCnt="0"/>
      <dgm:spPr/>
    </dgm:pt>
    <dgm:pt modelId="{D715958C-0983-4099-BCD5-A2BE79FDD275}" type="pres">
      <dgm:prSet presAssocID="{BDFC7A70-0215-4155-9FE0-7E1F2CB2635F}" presName="hierChild2" presStyleCnt="0"/>
      <dgm:spPr/>
    </dgm:pt>
    <dgm:pt modelId="{E730F24F-C2CD-4E64-BC72-76FC14CE08A9}" type="pres">
      <dgm:prSet presAssocID="{7D821EA8-1864-4AFF-AB49-A3FA339729C2}" presName="Name35" presStyleLbl="parChTrans1D2" presStyleIdx="0" presStyleCnt="4"/>
      <dgm:spPr/>
    </dgm:pt>
    <dgm:pt modelId="{10FCEE91-6A06-4B2C-96ED-A8137C4826C1}" type="pres">
      <dgm:prSet presAssocID="{DD321906-C097-4D38-95C9-4A50B0CCE54E}" presName="hierRoot2" presStyleCnt="0">
        <dgm:presLayoutVars>
          <dgm:hierBranch/>
        </dgm:presLayoutVars>
      </dgm:prSet>
      <dgm:spPr/>
    </dgm:pt>
    <dgm:pt modelId="{B3A41D58-6110-494E-82D6-2E2806A5E133}" type="pres">
      <dgm:prSet presAssocID="{DD321906-C097-4D38-95C9-4A50B0CCE54E}" presName="rootComposite" presStyleCnt="0"/>
      <dgm:spPr/>
    </dgm:pt>
    <dgm:pt modelId="{7EE0FE9B-4935-4BE7-9C49-E1CB2C340832}" type="pres">
      <dgm:prSet presAssocID="{DD321906-C097-4D38-95C9-4A50B0CCE54E}" presName="rootText" presStyleLbl="node2" presStyleIdx="0" presStyleCnt="4">
        <dgm:presLayoutVars>
          <dgm:chPref val="3"/>
        </dgm:presLayoutVars>
      </dgm:prSet>
      <dgm:spPr/>
    </dgm:pt>
    <dgm:pt modelId="{6576B01B-CF6E-4FC6-A579-46EA0814E84B}" type="pres">
      <dgm:prSet presAssocID="{DD321906-C097-4D38-95C9-4A50B0CCE54E}" presName="rootConnector" presStyleLbl="node2" presStyleIdx="0" presStyleCnt="4"/>
      <dgm:spPr/>
    </dgm:pt>
    <dgm:pt modelId="{0D6D0113-61E7-4E2B-AA0A-6BF34315D38E}" type="pres">
      <dgm:prSet presAssocID="{DD321906-C097-4D38-95C9-4A50B0CCE54E}" presName="hierChild4" presStyleCnt="0"/>
      <dgm:spPr/>
    </dgm:pt>
    <dgm:pt modelId="{624F200C-922F-4B41-A836-175256E48D42}" type="pres">
      <dgm:prSet presAssocID="{DD321906-C097-4D38-95C9-4A50B0CCE54E}" presName="hierChild5" presStyleCnt="0"/>
      <dgm:spPr/>
    </dgm:pt>
    <dgm:pt modelId="{FD3CDC8B-F9BB-49F2-BBA9-72730E865CF2}" type="pres">
      <dgm:prSet presAssocID="{2E317162-FDAE-4060-9FAB-F22BDAF5C0A5}" presName="Name35" presStyleLbl="parChTrans1D2" presStyleIdx="1" presStyleCnt="4"/>
      <dgm:spPr/>
    </dgm:pt>
    <dgm:pt modelId="{8BFD5A8D-53DB-4996-820E-E1B4F2F26A48}" type="pres">
      <dgm:prSet presAssocID="{7C325D66-6C48-4EAD-A010-CC53BFD05404}" presName="hierRoot2" presStyleCnt="0">
        <dgm:presLayoutVars>
          <dgm:hierBranch/>
        </dgm:presLayoutVars>
      </dgm:prSet>
      <dgm:spPr/>
    </dgm:pt>
    <dgm:pt modelId="{0790EF9E-E8D5-4302-BF0D-27AEFB0A2B36}" type="pres">
      <dgm:prSet presAssocID="{7C325D66-6C48-4EAD-A010-CC53BFD05404}" presName="rootComposite" presStyleCnt="0"/>
      <dgm:spPr/>
    </dgm:pt>
    <dgm:pt modelId="{A78F0B1A-83C8-4434-90CA-F9623B24D956}" type="pres">
      <dgm:prSet presAssocID="{7C325D66-6C48-4EAD-A010-CC53BFD05404}" presName="rootText" presStyleLbl="node2" presStyleIdx="1" presStyleCnt="4">
        <dgm:presLayoutVars>
          <dgm:chPref val="3"/>
        </dgm:presLayoutVars>
      </dgm:prSet>
      <dgm:spPr/>
    </dgm:pt>
    <dgm:pt modelId="{9A5216AE-E5C4-4112-9760-5A5185138CF5}" type="pres">
      <dgm:prSet presAssocID="{7C325D66-6C48-4EAD-A010-CC53BFD05404}" presName="rootConnector" presStyleLbl="node2" presStyleIdx="1" presStyleCnt="4"/>
      <dgm:spPr/>
    </dgm:pt>
    <dgm:pt modelId="{3B52E9FA-616D-4F3F-8BD3-48DA6DEA5B64}" type="pres">
      <dgm:prSet presAssocID="{7C325D66-6C48-4EAD-A010-CC53BFD05404}" presName="hierChild4" presStyleCnt="0"/>
      <dgm:spPr/>
    </dgm:pt>
    <dgm:pt modelId="{8498CD28-2107-4DBD-8C2E-E5395973A94D}" type="pres">
      <dgm:prSet presAssocID="{7C325D66-6C48-4EAD-A010-CC53BFD05404}" presName="hierChild5" presStyleCnt="0"/>
      <dgm:spPr/>
    </dgm:pt>
    <dgm:pt modelId="{67110E0B-ED95-4B1C-B9C7-DA5B47345F4A}" type="pres">
      <dgm:prSet presAssocID="{D26C5D28-1119-4CC3-BF91-38D141928514}" presName="Name35" presStyleLbl="parChTrans1D2" presStyleIdx="2" presStyleCnt="4"/>
      <dgm:spPr/>
    </dgm:pt>
    <dgm:pt modelId="{DDE4612E-BE96-4CC2-8DAA-20B6152CC36E}" type="pres">
      <dgm:prSet presAssocID="{E8513568-9CE8-493A-9110-6B92CE9558E9}" presName="hierRoot2" presStyleCnt="0">
        <dgm:presLayoutVars>
          <dgm:hierBranch/>
        </dgm:presLayoutVars>
      </dgm:prSet>
      <dgm:spPr/>
    </dgm:pt>
    <dgm:pt modelId="{1C4105D7-E8FE-4BC4-BC33-4CD65976CA55}" type="pres">
      <dgm:prSet presAssocID="{E8513568-9CE8-493A-9110-6B92CE9558E9}" presName="rootComposite" presStyleCnt="0"/>
      <dgm:spPr/>
    </dgm:pt>
    <dgm:pt modelId="{B529EF93-2854-463A-88A3-AFF9F6A628FB}" type="pres">
      <dgm:prSet presAssocID="{E8513568-9CE8-493A-9110-6B92CE9558E9}" presName="rootText" presStyleLbl="node2" presStyleIdx="2" presStyleCnt="4">
        <dgm:presLayoutVars>
          <dgm:chPref val="3"/>
        </dgm:presLayoutVars>
      </dgm:prSet>
      <dgm:spPr/>
    </dgm:pt>
    <dgm:pt modelId="{42213728-16AD-4DC1-A836-9794A1D08EB4}" type="pres">
      <dgm:prSet presAssocID="{E8513568-9CE8-493A-9110-6B92CE9558E9}" presName="rootConnector" presStyleLbl="node2" presStyleIdx="2" presStyleCnt="4"/>
      <dgm:spPr/>
    </dgm:pt>
    <dgm:pt modelId="{FEEB228B-B75A-4EF2-8292-735786DB2B62}" type="pres">
      <dgm:prSet presAssocID="{E8513568-9CE8-493A-9110-6B92CE9558E9}" presName="hierChild4" presStyleCnt="0"/>
      <dgm:spPr/>
    </dgm:pt>
    <dgm:pt modelId="{A1AB4130-F4C5-4314-856B-B341D11125AD}" type="pres">
      <dgm:prSet presAssocID="{E8513568-9CE8-493A-9110-6B92CE9558E9}" presName="hierChild5" presStyleCnt="0"/>
      <dgm:spPr/>
    </dgm:pt>
    <dgm:pt modelId="{E643E6E2-EC15-4A57-BFB3-7B0D9F66B1E5}" type="pres">
      <dgm:prSet presAssocID="{D56EF095-AA69-4CBA-84A4-19EACF48D891}" presName="Name35" presStyleLbl="parChTrans1D2" presStyleIdx="3" presStyleCnt="4"/>
      <dgm:spPr/>
    </dgm:pt>
    <dgm:pt modelId="{CA8CE059-E63C-4965-95B0-51B72855BC7E}" type="pres">
      <dgm:prSet presAssocID="{75BEC33F-4EC6-4DE1-B60D-C058017C2B08}" presName="hierRoot2" presStyleCnt="0">
        <dgm:presLayoutVars>
          <dgm:hierBranch/>
        </dgm:presLayoutVars>
      </dgm:prSet>
      <dgm:spPr/>
    </dgm:pt>
    <dgm:pt modelId="{6C0A08AE-41B6-4097-819F-ACFDE081B51A}" type="pres">
      <dgm:prSet presAssocID="{75BEC33F-4EC6-4DE1-B60D-C058017C2B08}" presName="rootComposite" presStyleCnt="0"/>
      <dgm:spPr/>
    </dgm:pt>
    <dgm:pt modelId="{666FC53E-FA09-4155-8C13-EAFCCC3E0FFD}" type="pres">
      <dgm:prSet presAssocID="{75BEC33F-4EC6-4DE1-B60D-C058017C2B08}" presName="rootText" presStyleLbl="node2" presStyleIdx="3" presStyleCnt="4">
        <dgm:presLayoutVars>
          <dgm:chPref val="3"/>
        </dgm:presLayoutVars>
      </dgm:prSet>
      <dgm:spPr/>
    </dgm:pt>
    <dgm:pt modelId="{CD42CF6A-D2D4-4735-B373-D0DF270D5477}" type="pres">
      <dgm:prSet presAssocID="{75BEC33F-4EC6-4DE1-B60D-C058017C2B08}" presName="rootConnector" presStyleLbl="node2" presStyleIdx="3" presStyleCnt="4"/>
      <dgm:spPr/>
    </dgm:pt>
    <dgm:pt modelId="{5BE3D73E-637B-4B6B-AE88-3A431A7A363A}" type="pres">
      <dgm:prSet presAssocID="{75BEC33F-4EC6-4DE1-B60D-C058017C2B08}" presName="hierChild4" presStyleCnt="0"/>
      <dgm:spPr/>
    </dgm:pt>
    <dgm:pt modelId="{CC0E8F32-3B7E-4FEA-BCC0-2D36773AE4F7}" type="pres">
      <dgm:prSet presAssocID="{75BEC33F-4EC6-4DE1-B60D-C058017C2B08}" presName="hierChild5" presStyleCnt="0"/>
      <dgm:spPr/>
    </dgm:pt>
    <dgm:pt modelId="{7E6C3E0A-28F4-494F-8F0C-CDFF680DE6E5}" type="pres">
      <dgm:prSet presAssocID="{BDFC7A70-0215-4155-9FE0-7E1F2CB2635F}" presName="hierChild3" presStyleCnt="0"/>
      <dgm:spPr/>
    </dgm:pt>
  </dgm:ptLst>
  <dgm:cxnLst>
    <dgm:cxn modelId="{334A3110-DEC7-4764-9982-A4A1B850E4B7}" type="presOf" srcId="{E8513568-9CE8-493A-9110-6B92CE9558E9}" destId="{42213728-16AD-4DC1-A836-9794A1D08EB4}" srcOrd="1" destOrd="0" presId="urn:microsoft.com/office/officeart/2005/8/layout/orgChart1"/>
    <dgm:cxn modelId="{55110B1D-BCC2-4F6F-B606-CDBE18ED55EB}" type="presOf" srcId="{DD321906-C097-4D38-95C9-4A50B0CCE54E}" destId="{6576B01B-CF6E-4FC6-A579-46EA0814E84B}" srcOrd="1" destOrd="0" presId="urn:microsoft.com/office/officeart/2005/8/layout/orgChart1"/>
    <dgm:cxn modelId="{1E2B0B21-DCB0-42E5-B913-320B908EE48A}" type="presOf" srcId="{7C325D66-6C48-4EAD-A010-CC53BFD05404}" destId="{9A5216AE-E5C4-4112-9760-5A5185138CF5}" srcOrd="1" destOrd="0" presId="urn:microsoft.com/office/officeart/2005/8/layout/orgChart1"/>
    <dgm:cxn modelId="{A77F4F25-FD32-40C1-96E0-97EB13FA6F48}" type="presOf" srcId="{D56EF095-AA69-4CBA-84A4-19EACF48D891}" destId="{E643E6E2-EC15-4A57-BFB3-7B0D9F66B1E5}" srcOrd="0" destOrd="0" presId="urn:microsoft.com/office/officeart/2005/8/layout/orgChart1"/>
    <dgm:cxn modelId="{0E610F29-5FBC-4271-AEAE-694DA0DCE271}" srcId="{B5966F3F-D9B6-47FC-BF6C-0DC0C1839A5C}" destId="{BDFC7A70-0215-4155-9FE0-7E1F2CB2635F}" srcOrd="0" destOrd="0" parTransId="{5853A26B-8FCC-49D4-84A0-478AA22F3EC9}" sibTransId="{3B31449F-0066-4FDD-8895-7E8930B0EE0C}"/>
    <dgm:cxn modelId="{B9BCE55D-A65F-46C9-8249-C0E8CF34B4D7}" srcId="{BDFC7A70-0215-4155-9FE0-7E1F2CB2635F}" destId="{7C325D66-6C48-4EAD-A010-CC53BFD05404}" srcOrd="1" destOrd="0" parTransId="{2E317162-FDAE-4060-9FAB-F22BDAF5C0A5}" sibTransId="{4A64405C-7E78-492A-9BF8-0FF5B37459D7}"/>
    <dgm:cxn modelId="{6FC05F5F-41C6-4642-BABE-2B9806B803CA}" type="presOf" srcId="{BDFC7A70-0215-4155-9FE0-7E1F2CB2635F}" destId="{DE7D2DDA-E1BB-4226-9806-BE5CA88DBC20}" srcOrd="1" destOrd="0" presId="urn:microsoft.com/office/officeart/2005/8/layout/orgChart1"/>
    <dgm:cxn modelId="{027DEC4B-556D-4E20-9B8C-DE1F9BC3561F}" type="presOf" srcId="{75BEC33F-4EC6-4DE1-B60D-C058017C2B08}" destId="{666FC53E-FA09-4155-8C13-EAFCCC3E0FFD}" srcOrd="0" destOrd="0" presId="urn:microsoft.com/office/officeart/2005/8/layout/orgChart1"/>
    <dgm:cxn modelId="{F74B2E4E-DCE0-4E07-932F-CF65749C07DB}" type="presOf" srcId="{7D821EA8-1864-4AFF-AB49-A3FA339729C2}" destId="{E730F24F-C2CD-4E64-BC72-76FC14CE08A9}" srcOrd="0" destOrd="0" presId="urn:microsoft.com/office/officeart/2005/8/layout/orgChart1"/>
    <dgm:cxn modelId="{C7486271-DA93-47CA-89F0-C20F1A1F425D}" type="presOf" srcId="{E8513568-9CE8-493A-9110-6B92CE9558E9}" destId="{B529EF93-2854-463A-88A3-AFF9F6A628FB}" srcOrd="0" destOrd="0" presId="urn:microsoft.com/office/officeart/2005/8/layout/orgChart1"/>
    <dgm:cxn modelId="{DD25B153-6A5D-4A11-B81D-00387E6CA231}" type="presOf" srcId="{B5966F3F-D9B6-47FC-BF6C-0DC0C1839A5C}" destId="{7E243618-4ADA-47CF-8213-177C48B86BAC}" srcOrd="0" destOrd="0" presId="urn:microsoft.com/office/officeart/2005/8/layout/orgChart1"/>
    <dgm:cxn modelId="{40FD8C74-7366-4899-8B41-D5F552827DCD}" type="presOf" srcId="{DD321906-C097-4D38-95C9-4A50B0CCE54E}" destId="{7EE0FE9B-4935-4BE7-9C49-E1CB2C340832}" srcOrd="0" destOrd="0" presId="urn:microsoft.com/office/officeart/2005/8/layout/orgChart1"/>
    <dgm:cxn modelId="{C7CCE178-0668-414A-98B0-BE3A120B8267}" type="presOf" srcId="{7C325D66-6C48-4EAD-A010-CC53BFD05404}" destId="{A78F0B1A-83C8-4434-90CA-F9623B24D956}" srcOrd="0" destOrd="0" presId="urn:microsoft.com/office/officeart/2005/8/layout/orgChart1"/>
    <dgm:cxn modelId="{1999C57D-BD4F-4E02-BB3A-07CCB8613B53}" srcId="{BDFC7A70-0215-4155-9FE0-7E1F2CB2635F}" destId="{E8513568-9CE8-493A-9110-6B92CE9558E9}" srcOrd="2" destOrd="0" parTransId="{D26C5D28-1119-4CC3-BF91-38D141928514}" sibTransId="{8972A1E0-5638-49FA-AC97-EDD53C95DEC0}"/>
    <dgm:cxn modelId="{CD069692-E573-470B-BE85-47C50FDC1DDB}" srcId="{BDFC7A70-0215-4155-9FE0-7E1F2CB2635F}" destId="{DD321906-C097-4D38-95C9-4A50B0CCE54E}" srcOrd="0" destOrd="0" parTransId="{7D821EA8-1864-4AFF-AB49-A3FA339729C2}" sibTransId="{09440EA7-8D21-4556-974B-C298F76478F1}"/>
    <dgm:cxn modelId="{E18FFDA6-46AB-407B-9E94-3CCC73882308}" srcId="{BDFC7A70-0215-4155-9FE0-7E1F2CB2635F}" destId="{75BEC33F-4EC6-4DE1-B60D-C058017C2B08}" srcOrd="3" destOrd="0" parTransId="{D56EF095-AA69-4CBA-84A4-19EACF48D891}" sibTransId="{90B5B10E-0A35-42C3-88F5-16E41BFEF1E6}"/>
    <dgm:cxn modelId="{725A0EBA-BB20-4808-A78A-F74C6E3AAE6C}" type="presOf" srcId="{D26C5D28-1119-4CC3-BF91-38D141928514}" destId="{67110E0B-ED95-4B1C-B9C7-DA5B47345F4A}" srcOrd="0" destOrd="0" presId="urn:microsoft.com/office/officeart/2005/8/layout/orgChart1"/>
    <dgm:cxn modelId="{08C922D3-69E3-427A-978B-88260815A6D7}" type="presOf" srcId="{2E317162-FDAE-4060-9FAB-F22BDAF5C0A5}" destId="{FD3CDC8B-F9BB-49F2-BBA9-72730E865CF2}" srcOrd="0" destOrd="0" presId="urn:microsoft.com/office/officeart/2005/8/layout/orgChart1"/>
    <dgm:cxn modelId="{B9B5A4D3-CA5E-47DA-91CE-A67E241FD3A4}" type="presOf" srcId="{BDFC7A70-0215-4155-9FE0-7E1F2CB2635F}" destId="{E4239789-A8AA-4C31-965C-46B7ECA33E48}" srcOrd="0" destOrd="0" presId="urn:microsoft.com/office/officeart/2005/8/layout/orgChart1"/>
    <dgm:cxn modelId="{4DDB86F7-FDFF-42B4-B2AB-FB8D6F17E0C8}" type="presOf" srcId="{75BEC33F-4EC6-4DE1-B60D-C058017C2B08}" destId="{CD42CF6A-D2D4-4735-B373-D0DF270D5477}" srcOrd="1" destOrd="0" presId="urn:microsoft.com/office/officeart/2005/8/layout/orgChart1"/>
    <dgm:cxn modelId="{5BD1EDAC-2485-4C5F-BB30-D87B2F7A959C}" type="presParOf" srcId="{7E243618-4ADA-47CF-8213-177C48B86BAC}" destId="{4A1FE602-14E9-456F-A198-DC705F38B8F9}" srcOrd="0" destOrd="0" presId="urn:microsoft.com/office/officeart/2005/8/layout/orgChart1"/>
    <dgm:cxn modelId="{140EC0AB-28DA-439B-951E-9788FAB8A4E0}" type="presParOf" srcId="{4A1FE602-14E9-456F-A198-DC705F38B8F9}" destId="{E82FE84F-D933-4F21-964B-77D2F399E434}" srcOrd="0" destOrd="0" presId="urn:microsoft.com/office/officeart/2005/8/layout/orgChart1"/>
    <dgm:cxn modelId="{BB84B80E-6613-40C7-BE63-61223D3B6C48}" type="presParOf" srcId="{E82FE84F-D933-4F21-964B-77D2F399E434}" destId="{E4239789-A8AA-4C31-965C-46B7ECA33E48}" srcOrd="0" destOrd="0" presId="urn:microsoft.com/office/officeart/2005/8/layout/orgChart1"/>
    <dgm:cxn modelId="{16EA7526-EDA9-469A-8BDF-61E966E08464}" type="presParOf" srcId="{E82FE84F-D933-4F21-964B-77D2F399E434}" destId="{DE7D2DDA-E1BB-4226-9806-BE5CA88DBC20}" srcOrd="1" destOrd="0" presId="urn:microsoft.com/office/officeart/2005/8/layout/orgChart1"/>
    <dgm:cxn modelId="{FEFACA6C-F810-433A-B3DB-F923964262AA}" type="presParOf" srcId="{4A1FE602-14E9-456F-A198-DC705F38B8F9}" destId="{D715958C-0983-4099-BCD5-A2BE79FDD275}" srcOrd="1" destOrd="0" presId="urn:microsoft.com/office/officeart/2005/8/layout/orgChart1"/>
    <dgm:cxn modelId="{B5168722-CCEE-41A7-B23C-B8A8B843A4AE}" type="presParOf" srcId="{D715958C-0983-4099-BCD5-A2BE79FDD275}" destId="{E730F24F-C2CD-4E64-BC72-76FC14CE08A9}" srcOrd="0" destOrd="0" presId="urn:microsoft.com/office/officeart/2005/8/layout/orgChart1"/>
    <dgm:cxn modelId="{4AC72FE1-0049-4D73-8F69-010611D72C9F}" type="presParOf" srcId="{D715958C-0983-4099-BCD5-A2BE79FDD275}" destId="{10FCEE91-6A06-4B2C-96ED-A8137C4826C1}" srcOrd="1" destOrd="0" presId="urn:microsoft.com/office/officeart/2005/8/layout/orgChart1"/>
    <dgm:cxn modelId="{73E3C8BD-E59F-4AE3-B4DF-231CB9AA8644}" type="presParOf" srcId="{10FCEE91-6A06-4B2C-96ED-A8137C4826C1}" destId="{B3A41D58-6110-494E-82D6-2E2806A5E133}" srcOrd="0" destOrd="0" presId="urn:microsoft.com/office/officeart/2005/8/layout/orgChart1"/>
    <dgm:cxn modelId="{8162F99A-4C38-4C66-9CA7-41317C611FFD}" type="presParOf" srcId="{B3A41D58-6110-494E-82D6-2E2806A5E133}" destId="{7EE0FE9B-4935-4BE7-9C49-E1CB2C340832}" srcOrd="0" destOrd="0" presId="urn:microsoft.com/office/officeart/2005/8/layout/orgChart1"/>
    <dgm:cxn modelId="{41CAC693-A8D2-4211-A07C-04B2C7CEE035}" type="presParOf" srcId="{B3A41D58-6110-494E-82D6-2E2806A5E133}" destId="{6576B01B-CF6E-4FC6-A579-46EA0814E84B}" srcOrd="1" destOrd="0" presId="urn:microsoft.com/office/officeart/2005/8/layout/orgChart1"/>
    <dgm:cxn modelId="{E3F4D416-32F5-4AB5-B953-D5FD5BB526D9}" type="presParOf" srcId="{10FCEE91-6A06-4B2C-96ED-A8137C4826C1}" destId="{0D6D0113-61E7-4E2B-AA0A-6BF34315D38E}" srcOrd="1" destOrd="0" presId="urn:microsoft.com/office/officeart/2005/8/layout/orgChart1"/>
    <dgm:cxn modelId="{239B1B77-0D3A-40AA-8376-1C9D0B2F7A58}" type="presParOf" srcId="{10FCEE91-6A06-4B2C-96ED-A8137C4826C1}" destId="{624F200C-922F-4B41-A836-175256E48D42}" srcOrd="2" destOrd="0" presId="urn:microsoft.com/office/officeart/2005/8/layout/orgChart1"/>
    <dgm:cxn modelId="{3DF662B3-D73A-4A8E-98E8-0B2742184EF0}" type="presParOf" srcId="{D715958C-0983-4099-BCD5-A2BE79FDD275}" destId="{FD3CDC8B-F9BB-49F2-BBA9-72730E865CF2}" srcOrd="2" destOrd="0" presId="urn:microsoft.com/office/officeart/2005/8/layout/orgChart1"/>
    <dgm:cxn modelId="{97BD5FCA-054A-44FC-8321-D167C0AFA975}" type="presParOf" srcId="{D715958C-0983-4099-BCD5-A2BE79FDD275}" destId="{8BFD5A8D-53DB-4996-820E-E1B4F2F26A48}" srcOrd="3" destOrd="0" presId="urn:microsoft.com/office/officeart/2005/8/layout/orgChart1"/>
    <dgm:cxn modelId="{74734076-0422-4568-A821-AF2E7FB7D6A2}" type="presParOf" srcId="{8BFD5A8D-53DB-4996-820E-E1B4F2F26A48}" destId="{0790EF9E-E8D5-4302-BF0D-27AEFB0A2B36}" srcOrd="0" destOrd="0" presId="urn:microsoft.com/office/officeart/2005/8/layout/orgChart1"/>
    <dgm:cxn modelId="{F1EB4D3A-B3C4-4D85-8AA5-02E9E73F4F6C}" type="presParOf" srcId="{0790EF9E-E8D5-4302-BF0D-27AEFB0A2B36}" destId="{A78F0B1A-83C8-4434-90CA-F9623B24D956}" srcOrd="0" destOrd="0" presId="urn:microsoft.com/office/officeart/2005/8/layout/orgChart1"/>
    <dgm:cxn modelId="{227BD00A-1116-47A1-9D25-EE66DE78ECFA}" type="presParOf" srcId="{0790EF9E-E8D5-4302-BF0D-27AEFB0A2B36}" destId="{9A5216AE-E5C4-4112-9760-5A5185138CF5}" srcOrd="1" destOrd="0" presId="urn:microsoft.com/office/officeart/2005/8/layout/orgChart1"/>
    <dgm:cxn modelId="{9471700F-627D-4127-BD0F-CCE87636554A}" type="presParOf" srcId="{8BFD5A8D-53DB-4996-820E-E1B4F2F26A48}" destId="{3B52E9FA-616D-4F3F-8BD3-48DA6DEA5B64}" srcOrd="1" destOrd="0" presId="urn:microsoft.com/office/officeart/2005/8/layout/orgChart1"/>
    <dgm:cxn modelId="{9CEFC968-BFEB-42DC-BD30-6BA0A2A2F1AE}" type="presParOf" srcId="{8BFD5A8D-53DB-4996-820E-E1B4F2F26A48}" destId="{8498CD28-2107-4DBD-8C2E-E5395973A94D}" srcOrd="2" destOrd="0" presId="urn:microsoft.com/office/officeart/2005/8/layout/orgChart1"/>
    <dgm:cxn modelId="{D527E8B8-5ED8-4CCE-A3B0-C333D748EAD6}" type="presParOf" srcId="{D715958C-0983-4099-BCD5-A2BE79FDD275}" destId="{67110E0B-ED95-4B1C-B9C7-DA5B47345F4A}" srcOrd="4" destOrd="0" presId="urn:microsoft.com/office/officeart/2005/8/layout/orgChart1"/>
    <dgm:cxn modelId="{07F86566-F131-46A9-81CC-48C8883EBFE8}" type="presParOf" srcId="{D715958C-0983-4099-BCD5-A2BE79FDD275}" destId="{DDE4612E-BE96-4CC2-8DAA-20B6152CC36E}" srcOrd="5" destOrd="0" presId="urn:microsoft.com/office/officeart/2005/8/layout/orgChart1"/>
    <dgm:cxn modelId="{660B59AB-0F07-4CD9-9F96-EFEAF425EAB7}" type="presParOf" srcId="{DDE4612E-BE96-4CC2-8DAA-20B6152CC36E}" destId="{1C4105D7-E8FE-4BC4-BC33-4CD65976CA55}" srcOrd="0" destOrd="0" presId="urn:microsoft.com/office/officeart/2005/8/layout/orgChart1"/>
    <dgm:cxn modelId="{43CF0116-2E15-4F61-9B1B-8669F4EBDC5E}" type="presParOf" srcId="{1C4105D7-E8FE-4BC4-BC33-4CD65976CA55}" destId="{B529EF93-2854-463A-88A3-AFF9F6A628FB}" srcOrd="0" destOrd="0" presId="urn:microsoft.com/office/officeart/2005/8/layout/orgChart1"/>
    <dgm:cxn modelId="{34E6D18B-632C-4D1B-B7A1-38CD47C0789F}" type="presParOf" srcId="{1C4105D7-E8FE-4BC4-BC33-4CD65976CA55}" destId="{42213728-16AD-4DC1-A836-9794A1D08EB4}" srcOrd="1" destOrd="0" presId="urn:microsoft.com/office/officeart/2005/8/layout/orgChart1"/>
    <dgm:cxn modelId="{7775ED96-3BD4-4BC6-B77A-569E2555DFBC}" type="presParOf" srcId="{DDE4612E-BE96-4CC2-8DAA-20B6152CC36E}" destId="{FEEB228B-B75A-4EF2-8292-735786DB2B62}" srcOrd="1" destOrd="0" presId="urn:microsoft.com/office/officeart/2005/8/layout/orgChart1"/>
    <dgm:cxn modelId="{2437A574-740F-4426-98B5-69CBA5E55308}" type="presParOf" srcId="{DDE4612E-BE96-4CC2-8DAA-20B6152CC36E}" destId="{A1AB4130-F4C5-4314-856B-B341D11125AD}" srcOrd="2" destOrd="0" presId="urn:microsoft.com/office/officeart/2005/8/layout/orgChart1"/>
    <dgm:cxn modelId="{98E7CEB2-847E-4306-A238-AEE6872C6AE2}" type="presParOf" srcId="{D715958C-0983-4099-BCD5-A2BE79FDD275}" destId="{E643E6E2-EC15-4A57-BFB3-7B0D9F66B1E5}" srcOrd="6" destOrd="0" presId="urn:microsoft.com/office/officeart/2005/8/layout/orgChart1"/>
    <dgm:cxn modelId="{76A4B041-669F-4040-8E69-0234A2EF8AEE}" type="presParOf" srcId="{D715958C-0983-4099-BCD5-A2BE79FDD275}" destId="{CA8CE059-E63C-4965-95B0-51B72855BC7E}" srcOrd="7" destOrd="0" presId="urn:microsoft.com/office/officeart/2005/8/layout/orgChart1"/>
    <dgm:cxn modelId="{5D05108C-EA3D-433C-A6FF-B53ACCE2E1E7}" type="presParOf" srcId="{CA8CE059-E63C-4965-95B0-51B72855BC7E}" destId="{6C0A08AE-41B6-4097-819F-ACFDE081B51A}" srcOrd="0" destOrd="0" presId="urn:microsoft.com/office/officeart/2005/8/layout/orgChart1"/>
    <dgm:cxn modelId="{98670C05-91A5-4907-9ABA-EED24ED90A16}" type="presParOf" srcId="{6C0A08AE-41B6-4097-819F-ACFDE081B51A}" destId="{666FC53E-FA09-4155-8C13-EAFCCC3E0FFD}" srcOrd="0" destOrd="0" presId="urn:microsoft.com/office/officeart/2005/8/layout/orgChart1"/>
    <dgm:cxn modelId="{DCBB72E6-3673-4CA0-9349-266F19DC6893}" type="presParOf" srcId="{6C0A08AE-41B6-4097-819F-ACFDE081B51A}" destId="{CD42CF6A-D2D4-4735-B373-D0DF270D5477}" srcOrd="1" destOrd="0" presId="urn:microsoft.com/office/officeart/2005/8/layout/orgChart1"/>
    <dgm:cxn modelId="{7D8F9155-7A3B-4D88-B24F-49759E8D0288}" type="presParOf" srcId="{CA8CE059-E63C-4965-95B0-51B72855BC7E}" destId="{5BE3D73E-637B-4B6B-AE88-3A431A7A363A}" srcOrd="1" destOrd="0" presId="urn:microsoft.com/office/officeart/2005/8/layout/orgChart1"/>
    <dgm:cxn modelId="{68F45F1D-B12C-46BE-A671-07D09CD63D9D}" type="presParOf" srcId="{CA8CE059-E63C-4965-95B0-51B72855BC7E}" destId="{CC0E8F32-3B7E-4FEA-BCC0-2D36773AE4F7}" srcOrd="2" destOrd="0" presId="urn:microsoft.com/office/officeart/2005/8/layout/orgChart1"/>
    <dgm:cxn modelId="{B9C26C8D-616D-4A3D-9392-DB6A6BC6983C}" type="presParOf" srcId="{4A1FE602-14E9-456F-A198-DC705F38B8F9}" destId="{7E6C3E0A-28F4-494F-8F0C-CDFF680DE6E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41F77B-19CA-4296-8E98-BD3B1ABCE7C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C5BAD389-E498-41AE-99EA-3A141180BF8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Zabranjena razmjena</a:t>
          </a:r>
        </a:p>
      </dgm:t>
    </dgm:pt>
    <dgm:pt modelId="{718C0821-7C7E-497A-AB4A-1EEB0F097639}" type="parTrans" cxnId="{11C0C598-9A7C-4129-A29E-3F821EDD395C}">
      <dgm:prSet/>
      <dgm:spPr/>
    </dgm:pt>
    <dgm:pt modelId="{D799755E-7414-4200-BAB5-7FE53A680661}" type="sibTrans" cxnId="{11C0C598-9A7C-4129-A29E-3F821EDD395C}">
      <dgm:prSet/>
      <dgm:spPr/>
    </dgm:pt>
    <dgm:pt modelId="{FE4BF038-4CD7-49E6-8771-3323A95B78B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Privatni podaci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poslovne tajne,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“tajne zanata”</a:t>
          </a:r>
        </a:p>
      </dgm:t>
    </dgm:pt>
    <dgm:pt modelId="{1EEE791F-52FB-44A6-994B-AADDABC0268C}" type="parTrans" cxnId="{F087840F-0579-4E78-9B72-D3B5B4A3A091}">
      <dgm:prSet/>
      <dgm:spPr/>
    </dgm:pt>
    <dgm:pt modelId="{C4C5A94E-8B32-4F46-9C3A-C1A0B31976E5}" type="sibTrans" cxnId="{F087840F-0579-4E78-9B72-D3B5B4A3A091}">
      <dgm:prSet/>
      <dgm:spPr/>
    </dgm:pt>
    <dgm:pt modelId="{4B58D28E-3874-469E-9F6D-7B619E3F1E1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Individualni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Podaci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uključujući i zbirne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podatke 2 poduzetnika</a:t>
          </a:r>
        </a:p>
      </dgm:t>
    </dgm:pt>
    <dgm:pt modelId="{125DB2BF-8F33-4B28-9689-F7E32DBC1E62}" type="parTrans" cxnId="{1E14F8AA-C503-4AFC-B7AC-896A785D39EE}">
      <dgm:prSet/>
      <dgm:spPr/>
    </dgm:pt>
    <dgm:pt modelId="{BD9B4A02-91B5-4211-8599-F40BE382C914}" type="sibTrans" cxnId="{1E14F8AA-C503-4AFC-B7AC-896A785D39EE}">
      <dgm:prSet/>
      <dgm:spPr/>
    </dgm:pt>
    <dgm:pt modelId="{A3678DD8-0886-43CE-973B-B77EED51989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Aktualni podaci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svi budući podaci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 oni mlađi od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godine dana</a:t>
          </a:r>
        </a:p>
      </dgm:t>
    </dgm:pt>
    <dgm:pt modelId="{D2AAD9F0-AE83-4E25-81D1-BA200550C97B}" type="parTrans" cxnId="{6D3A0EBE-3D05-4D23-B18B-B07C508E4F5D}">
      <dgm:prSet/>
      <dgm:spPr/>
    </dgm:pt>
    <dgm:pt modelId="{97D598C7-9A8D-4C27-B780-1A0663ED6587}" type="sibTrans" cxnId="{6D3A0EBE-3D05-4D23-B18B-B07C508E4F5D}">
      <dgm:prSet/>
      <dgm:spPr/>
    </dgm:pt>
    <dgm:pt modelId="{6C5761FA-9982-4115-827E-93126360764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Strateški podaci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cijene, količine,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market. i inv. planovi,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liste kupaca, R&amp;D</a:t>
          </a:r>
        </a:p>
      </dgm:t>
    </dgm:pt>
    <dgm:pt modelId="{484138D9-FE26-45C5-A603-FB4976EDB1D6}" type="parTrans" cxnId="{8BFE72F0-FC81-4954-9CA8-7B0065028E04}">
      <dgm:prSet/>
      <dgm:spPr/>
    </dgm:pt>
    <dgm:pt modelId="{4C3CE133-F006-4A72-83AF-41213F47FD53}" type="sibTrans" cxnId="{8BFE72F0-FC81-4954-9CA8-7B0065028E04}">
      <dgm:prSet/>
      <dgm:spPr/>
    </dgm:pt>
    <dgm:pt modelId="{56671517-8C9B-4A47-AF7E-19718C5E97C4}" type="pres">
      <dgm:prSet presAssocID="{CB41F77B-19CA-4296-8E98-BD3B1ABCE7C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1E9E74C-E5CC-42EE-8E3D-F4AF531DD46E}" type="pres">
      <dgm:prSet presAssocID="{C5BAD389-E498-41AE-99EA-3A141180BF8B}" presName="hierRoot1" presStyleCnt="0">
        <dgm:presLayoutVars>
          <dgm:hierBranch/>
        </dgm:presLayoutVars>
      </dgm:prSet>
      <dgm:spPr/>
    </dgm:pt>
    <dgm:pt modelId="{96344A5C-AB67-4542-9CE3-A2585380CF3E}" type="pres">
      <dgm:prSet presAssocID="{C5BAD389-E498-41AE-99EA-3A141180BF8B}" presName="rootComposite1" presStyleCnt="0"/>
      <dgm:spPr/>
    </dgm:pt>
    <dgm:pt modelId="{0C8A5A29-EE00-42E7-89B9-F28FFA5FF2A0}" type="pres">
      <dgm:prSet presAssocID="{C5BAD389-E498-41AE-99EA-3A141180BF8B}" presName="rootText1" presStyleLbl="node0" presStyleIdx="0" presStyleCnt="1">
        <dgm:presLayoutVars>
          <dgm:chPref val="3"/>
        </dgm:presLayoutVars>
      </dgm:prSet>
      <dgm:spPr/>
    </dgm:pt>
    <dgm:pt modelId="{7586CB41-6678-49A7-B473-905777329035}" type="pres">
      <dgm:prSet presAssocID="{C5BAD389-E498-41AE-99EA-3A141180BF8B}" presName="rootConnector1" presStyleLbl="node1" presStyleIdx="0" presStyleCnt="0"/>
      <dgm:spPr/>
    </dgm:pt>
    <dgm:pt modelId="{E195360B-5ED4-40A8-87D4-193D6877D0A0}" type="pres">
      <dgm:prSet presAssocID="{C5BAD389-E498-41AE-99EA-3A141180BF8B}" presName="hierChild2" presStyleCnt="0"/>
      <dgm:spPr/>
    </dgm:pt>
    <dgm:pt modelId="{6005F1A7-B878-4016-8152-962DD1DD9ABA}" type="pres">
      <dgm:prSet presAssocID="{1EEE791F-52FB-44A6-994B-AADDABC0268C}" presName="Name35" presStyleLbl="parChTrans1D2" presStyleIdx="0" presStyleCnt="4"/>
      <dgm:spPr/>
    </dgm:pt>
    <dgm:pt modelId="{03F21083-133E-4164-866C-F5C30D15C317}" type="pres">
      <dgm:prSet presAssocID="{FE4BF038-4CD7-49E6-8771-3323A95B78BA}" presName="hierRoot2" presStyleCnt="0">
        <dgm:presLayoutVars>
          <dgm:hierBranch/>
        </dgm:presLayoutVars>
      </dgm:prSet>
      <dgm:spPr/>
    </dgm:pt>
    <dgm:pt modelId="{0BBB417A-2E3A-4D7B-8103-6BE7953C0126}" type="pres">
      <dgm:prSet presAssocID="{FE4BF038-4CD7-49E6-8771-3323A95B78BA}" presName="rootComposite" presStyleCnt="0"/>
      <dgm:spPr/>
    </dgm:pt>
    <dgm:pt modelId="{2C0DEA47-EDDA-41BA-8C2D-A0FEF320FA99}" type="pres">
      <dgm:prSet presAssocID="{FE4BF038-4CD7-49E6-8771-3323A95B78BA}" presName="rootText" presStyleLbl="node2" presStyleIdx="0" presStyleCnt="4">
        <dgm:presLayoutVars>
          <dgm:chPref val="3"/>
        </dgm:presLayoutVars>
      </dgm:prSet>
      <dgm:spPr/>
    </dgm:pt>
    <dgm:pt modelId="{ABB112C5-DB01-4F88-8733-D36135232C94}" type="pres">
      <dgm:prSet presAssocID="{FE4BF038-4CD7-49E6-8771-3323A95B78BA}" presName="rootConnector" presStyleLbl="node2" presStyleIdx="0" presStyleCnt="4"/>
      <dgm:spPr/>
    </dgm:pt>
    <dgm:pt modelId="{C7115869-5B14-410B-8949-A463E92426A0}" type="pres">
      <dgm:prSet presAssocID="{FE4BF038-4CD7-49E6-8771-3323A95B78BA}" presName="hierChild4" presStyleCnt="0"/>
      <dgm:spPr/>
    </dgm:pt>
    <dgm:pt modelId="{9FEA6374-0756-4CEE-804E-6A907588E4AB}" type="pres">
      <dgm:prSet presAssocID="{FE4BF038-4CD7-49E6-8771-3323A95B78BA}" presName="hierChild5" presStyleCnt="0"/>
      <dgm:spPr/>
    </dgm:pt>
    <dgm:pt modelId="{632423ED-328E-43AE-9887-043A2A91A36A}" type="pres">
      <dgm:prSet presAssocID="{125DB2BF-8F33-4B28-9689-F7E32DBC1E62}" presName="Name35" presStyleLbl="parChTrans1D2" presStyleIdx="1" presStyleCnt="4"/>
      <dgm:spPr/>
    </dgm:pt>
    <dgm:pt modelId="{22E242CF-BD74-423F-90B4-E5B03C545E9C}" type="pres">
      <dgm:prSet presAssocID="{4B58D28E-3874-469E-9F6D-7B619E3F1E11}" presName="hierRoot2" presStyleCnt="0">
        <dgm:presLayoutVars>
          <dgm:hierBranch/>
        </dgm:presLayoutVars>
      </dgm:prSet>
      <dgm:spPr/>
    </dgm:pt>
    <dgm:pt modelId="{19B93C8C-90F2-4D6F-A7F7-09F6F1067127}" type="pres">
      <dgm:prSet presAssocID="{4B58D28E-3874-469E-9F6D-7B619E3F1E11}" presName="rootComposite" presStyleCnt="0"/>
      <dgm:spPr/>
    </dgm:pt>
    <dgm:pt modelId="{7C812DDF-A7E9-4C36-AC58-CB83A6618C4C}" type="pres">
      <dgm:prSet presAssocID="{4B58D28E-3874-469E-9F6D-7B619E3F1E11}" presName="rootText" presStyleLbl="node2" presStyleIdx="1" presStyleCnt="4">
        <dgm:presLayoutVars>
          <dgm:chPref val="3"/>
        </dgm:presLayoutVars>
      </dgm:prSet>
      <dgm:spPr/>
    </dgm:pt>
    <dgm:pt modelId="{A5C07D61-3504-46F6-A5D9-E84ABA2CD982}" type="pres">
      <dgm:prSet presAssocID="{4B58D28E-3874-469E-9F6D-7B619E3F1E11}" presName="rootConnector" presStyleLbl="node2" presStyleIdx="1" presStyleCnt="4"/>
      <dgm:spPr/>
    </dgm:pt>
    <dgm:pt modelId="{DEF416F6-571B-4DE8-A98D-1747AFF62616}" type="pres">
      <dgm:prSet presAssocID="{4B58D28E-3874-469E-9F6D-7B619E3F1E11}" presName="hierChild4" presStyleCnt="0"/>
      <dgm:spPr/>
    </dgm:pt>
    <dgm:pt modelId="{4214EC92-B0C4-4C21-A573-76BA3FDBCBCF}" type="pres">
      <dgm:prSet presAssocID="{4B58D28E-3874-469E-9F6D-7B619E3F1E11}" presName="hierChild5" presStyleCnt="0"/>
      <dgm:spPr/>
    </dgm:pt>
    <dgm:pt modelId="{A0B4A392-24E4-4E97-82B8-2CE7B1C4F458}" type="pres">
      <dgm:prSet presAssocID="{D2AAD9F0-AE83-4E25-81D1-BA200550C97B}" presName="Name35" presStyleLbl="parChTrans1D2" presStyleIdx="2" presStyleCnt="4"/>
      <dgm:spPr/>
    </dgm:pt>
    <dgm:pt modelId="{EBC5EB05-5F4D-4AF5-8D49-BB4B00AA8769}" type="pres">
      <dgm:prSet presAssocID="{A3678DD8-0886-43CE-973B-B77EED51989A}" presName="hierRoot2" presStyleCnt="0">
        <dgm:presLayoutVars>
          <dgm:hierBranch/>
        </dgm:presLayoutVars>
      </dgm:prSet>
      <dgm:spPr/>
    </dgm:pt>
    <dgm:pt modelId="{DB23812A-E707-40AB-88D1-4681F296FF18}" type="pres">
      <dgm:prSet presAssocID="{A3678DD8-0886-43CE-973B-B77EED51989A}" presName="rootComposite" presStyleCnt="0"/>
      <dgm:spPr/>
    </dgm:pt>
    <dgm:pt modelId="{5EFE27D0-1B52-44BB-B38F-A8F6B4276DAF}" type="pres">
      <dgm:prSet presAssocID="{A3678DD8-0886-43CE-973B-B77EED51989A}" presName="rootText" presStyleLbl="node2" presStyleIdx="2" presStyleCnt="4">
        <dgm:presLayoutVars>
          <dgm:chPref val="3"/>
        </dgm:presLayoutVars>
      </dgm:prSet>
      <dgm:spPr/>
    </dgm:pt>
    <dgm:pt modelId="{A9EDAC6D-7D99-4ED9-80F9-EDB8C8DAA6B7}" type="pres">
      <dgm:prSet presAssocID="{A3678DD8-0886-43CE-973B-B77EED51989A}" presName="rootConnector" presStyleLbl="node2" presStyleIdx="2" presStyleCnt="4"/>
      <dgm:spPr/>
    </dgm:pt>
    <dgm:pt modelId="{4DD8B9AD-2F39-41FA-BD40-86D424F6A759}" type="pres">
      <dgm:prSet presAssocID="{A3678DD8-0886-43CE-973B-B77EED51989A}" presName="hierChild4" presStyleCnt="0"/>
      <dgm:spPr/>
    </dgm:pt>
    <dgm:pt modelId="{A994FCC8-B05E-49FE-851E-23E458D00816}" type="pres">
      <dgm:prSet presAssocID="{A3678DD8-0886-43CE-973B-B77EED51989A}" presName="hierChild5" presStyleCnt="0"/>
      <dgm:spPr/>
    </dgm:pt>
    <dgm:pt modelId="{4179D774-16D3-4C5B-AE2E-45F980118DAA}" type="pres">
      <dgm:prSet presAssocID="{484138D9-FE26-45C5-A603-FB4976EDB1D6}" presName="Name35" presStyleLbl="parChTrans1D2" presStyleIdx="3" presStyleCnt="4"/>
      <dgm:spPr/>
    </dgm:pt>
    <dgm:pt modelId="{63C36D63-D04A-4C23-9783-7C8F04BA91FA}" type="pres">
      <dgm:prSet presAssocID="{6C5761FA-9982-4115-827E-931263607642}" presName="hierRoot2" presStyleCnt="0">
        <dgm:presLayoutVars>
          <dgm:hierBranch/>
        </dgm:presLayoutVars>
      </dgm:prSet>
      <dgm:spPr/>
    </dgm:pt>
    <dgm:pt modelId="{B9B7F5D7-9DF3-4432-9C5E-11E6C8B01300}" type="pres">
      <dgm:prSet presAssocID="{6C5761FA-9982-4115-827E-931263607642}" presName="rootComposite" presStyleCnt="0"/>
      <dgm:spPr/>
    </dgm:pt>
    <dgm:pt modelId="{8A5B1062-F655-470C-8C33-7F480A2A5A0A}" type="pres">
      <dgm:prSet presAssocID="{6C5761FA-9982-4115-827E-931263607642}" presName="rootText" presStyleLbl="node2" presStyleIdx="3" presStyleCnt="4">
        <dgm:presLayoutVars>
          <dgm:chPref val="3"/>
        </dgm:presLayoutVars>
      </dgm:prSet>
      <dgm:spPr/>
    </dgm:pt>
    <dgm:pt modelId="{CBAC36D0-FB9D-4D6E-8A1E-2B127C4AEB53}" type="pres">
      <dgm:prSet presAssocID="{6C5761FA-9982-4115-827E-931263607642}" presName="rootConnector" presStyleLbl="node2" presStyleIdx="3" presStyleCnt="4"/>
      <dgm:spPr/>
    </dgm:pt>
    <dgm:pt modelId="{144B1A61-112E-4045-A6B5-2A63729A7CFF}" type="pres">
      <dgm:prSet presAssocID="{6C5761FA-9982-4115-827E-931263607642}" presName="hierChild4" presStyleCnt="0"/>
      <dgm:spPr/>
    </dgm:pt>
    <dgm:pt modelId="{BE69DC3F-2145-4942-8275-63B714E11F49}" type="pres">
      <dgm:prSet presAssocID="{6C5761FA-9982-4115-827E-931263607642}" presName="hierChild5" presStyleCnt="0"/>
      <dgm:spPr/>
    </dgm:pt>
    <dgm:pt modelId="{2273EA2F-1CC5-4220-B06F-66D01350FB6C}" type="pres">
      <dgm:prSet presAssocID="{C5BAD389-E498-41AE-99EA-3A141180BF8B}" presName="hierChild3" presStyleCnt="0"/>
      <dgm:spPr/>
    </dgm:pt>
  </dgm:ptLst>
  <dgm:cxnLst>
    <dgm:cxn modelId="{F087840F-0579-4E78-9B72-D3B5B4A3A091}" srcId="{C5BAD389-E498-41AE-99EA-3A141180BF8B}" destId="{FE4BF038-4CD7-49E6-8771-3323A95B78BA}" srcOrd="0" destOrd="0" parTransId="{1EEE791F-52FB-44A6-994B-AADDABC0268C}" sibTransId="{C4C5A94E-8B32-4F46-9C3A-C1A0B31976E5}"/>
    <dgm:cxn modelId="{E0E67913-A129-41C3-AB12-204916E05BB0}" type="presOf" srcId="{4B58D28E-3874-469E-9F6D-7B619E3F1E11}" destId="{7C812DDF-A7E9-4C36-AC58-CB83A6618C4C}" srcOrd="0" destOrd="0" presId="urn:microsoft.com/office/officeart/2005/8/layout/orgChart1"/>
    <dgm:cxn modelId="{CD799C13-32BD-4762-8363-FB59865724B9}" type="presOf" srcId="{6C5761FA-9982-4115-827E-931263607642}" destId="{CBAC36D0-FB9D-4D6E-8A1E-2B127C4AEB53}" srcOrd="1" destOrd="0" presId="urn:microsoft.com/office/officeart/2005/8/layout/orgChart1"/>
    <dgm:cxn modelId="{B7C3D216-AC38-41A2-BC40-A21D873ADEEF}" type="presOf" srcId="{CB41F77B-19CA-4296-8E98-BD3B1ABCE7CD}" destId="{56671517-8C9B-4A47-AF7E-19718C5E97C4}" srcOrd="0" destOrd="0" presId="urn:microsoft.com/office/officeart/2005/8/layout/orgChart1"/>
    <dgm:cxn modelId="{335A9C5E-A65F-4E01-92AC-A48BA77306A2}" type="presOf" srcId="{A3678DD8-0886-43CE-973B-B77EED51989A}" destId="{5EFE27D0-1B52-44BB-B38F-A8F6B4276DAF}" srcOrd="0" destOrd="0" presId="urn:microsoft.com/office/officeart/2005/8/layout/orgChart1"/>
    <dgm:cxn modelId="{FEC20F4E-EA90-4923-BF8B-38F39F55FA02}" type="presOf" srcId="{C5BAD389-E498-41AE-99EA-3A141180BF8B}" destId="{0C8A5A29-EE00-42E7-89B9-F28FFA5FF2A0}" srcOrd="0" destOrd="0" presId="urn:microsoft.com/office/officeart/2005/8/layout/orgChart1"/>
    <dgm:cxn modelId="{1167B195-10B3-4366-82BD-02C926162AA0}" type="presOf" srcId="{125DB2BF-8F33-4B28-9689-F7E32DBC1E62}" destId="{632423ED-328E-43AE-9887-043A2A91A36A}" srcOrd="0" destOrd="0" presId="urn:microsoft.com/office/officeart/2005/8/layout/orgChart1"/>
    <dgm:cxn modelId="{11C0C598-9A7C-4129-A29E-3F821EDD395C}" srcId="{CB41F77B-19CA-4296-8E98-BD3B1ABCE7CD}" destId="{C5BAD389-E498-41AE-99EA-3A141180BF8B}" srcOrd="0" destOrd="0" parTransId="{718C0821-7C7E-497A-AB4A-1EEB0F097639}" sibTransId="{D799755E-7414-4200-BAB5-7FE53A680661}"/>
    <dgm:cxn modelId="{0B7C55A6-08F1-4652-B96E-E1E50FA22596}" type="presOf" srcId="{4B58D28E-3874-469E-9F6D-7B619E3F1E11}" destId="{A5C07D61-3504-46F6-A5D9-E84ABA2CD982}" srcOrd="1" destOrd="0" presId="urn:microsoft.com/office/officeart/2005/8/layout/orgChart1"/>
    <dgm:cxn modelId="{1E14F8AA-C503-4AFC-B7AC-896A785D39EE}" srcId="{C5BAD389-E498-41AE-99EA-3A141180BF8B}" destId="{4B58D28E-3874-469E-9F6D-7B619E3F1E11}" srcOrd="1" destOrd="0" parTransId="{125DB2BF-8F33-4B28-9689-F7E32DBC1E62}" sibTransId="{BD9B4A02-91B5-4211-8599-F40BE382C914}"/>
    <dgm:cxn modelId="{FB3FE4AC-4BA3-4342-9FF8-6697E66D1E8D}" type="presOf" srcId="{A3678DD8-0886-43CE-973B-B77EED51989A}" destId="{A9EDAC6D-7D99-4ED9-80F9-EDB8C8DAA6B7}" srcOrd="1" destOrd="0" presId="urn:microsoft.com/office/officeart/2005/8/layout/orgChart1"/>
    <dgm:cxn modelId="{6D3A0EBE-3D05-4D23-B18B-B07C508E4F5D}" srcId="{C5BAD389-E498-41AE-99EA-3A141180BF8B}" destId="{A3678DD8-0886-43CE-973B-B77EED51989A}" srcOrd="2" destOrd="0" parTransId="{D2AAD9F0-AE83-4E25-81D1-BA200550C97B}" sibTransId="{97D598C7-9A8D-4C27-B780-1A0663ED6587}"/>
    <dgm:cxn modelId="{D072E0C2-70D4-4ACD-833C-B0D1809EF859}" type="presOf" srcId="{C5BAD389-E498-41AE-99EA-3A141180BF8B}" destId="{7586CB41-6678-49A7-B473-905777329035}" srcOrd="1" destOrd="0" presId="urn:microsoft.com/office/officeart/2005/8/layout/orgChart1"/>
    <dgm:cxn modelId="{35FB2ED1-9EC1-487C-B6E8-FA79D9405225}" type="presOf" srcId="{6C5761FA-9982-4115-827E-931263607642}" destId="{8A5B1062-F655-470C-8C33-7F480A2A5A0A}" srcOrd="0" destOrd="0" presId="urn:microsoft.com/office/officeart/2005/8/layout/orgChart1"/>
    <dgm:cxn modelId="{14A03CD7-2BD8-4C32-A61D-E5C2D4681A10}" type="presOf" srcId="{1EEE791F-52FB-44A6-994B-AADDABC0268C}" destId="{6005F1A7-B878-4016-8152-962DD1DD9ABA}" srcOrd="0" destOrd="0" presId="urn:microsoft.com/office/officeart/2005/8/layout/orgChart1"/>
    <dgm:cxn modelId="{DFD7F7D9-25E7-4A06-B232-BDA7A3BE8E52}" type="presOf" srcId="{D2AAD9F0-AE83-4E25-81D1-BA200550C97B}" destId="{A0B4A392-24E4-4E97-82B8-2CE7B1C4F458}" srcOrd="0" destOrd="0" presId="urn:microsoft.com/office/officeart/2005/8/layout/orgChart1"/>
    <dgm:cxn modelId="{4D6001F0-8FBC-4374-BDC8-1D1B7DEE4C7D}" type="presOf" srcId="{484138D9-FE26-45C5-A603-FB4976EDB1D6}" destId="{4179D774-16D3-4C5B-AE2E-45F980118DAA}" srcOrd="0" destOrd="0" presId="urn:microsoft.com/office/officeart/2005/8/layout/orgChart1"/>
    <dgm:cxn modelId="{8BFE72F0-FC81-4954-9CA8-7B0065028E04}" srcId="{C5BAD389-E498-41AE-99EA-3A141180BF8B}" destId="{6C5761FA-9982-4115-827E-931263607642}" srcOrd="3" destOrd="0" parTransId="{484138D9-FE26-45C5-A603-FB4976EDB1D6}" sibTransId="{4C3CE133-F006-4A72-83AF-41213F47FD53}"/>
    <dgm:cxn modelId="{26BF4CF2-73CA-46BF-8C24-D71E00094219}" type="presOf" srcId="{FE4BF038-4CD7-49E6-8771-3323A95B78BA}" destId="{ABB112C5-DB01-4F88-8733-D36135232C94}" srcOrd="1" destOrd="0" presId="urn:microsoft.com/office/officeart/2005/8/layout/orgChart1"/>
    <dgm:cxn modelId="{3484AEFF-7447-4912-8CB0-8539BFEAFB91}" type="presOf" srcId="{FE4BF038-4CD7-49E6-8771-3323A95B78BA}" destId="{2C0DEA47-EDDA-41BA-8C2D-A0FEF320FA99}" srcOrd="0" destOrd="0" presId="urn:microsoft.com/office/officeart/2005/8/layout/orgChart1"/>
    <dgm:cxn modelId="{AD38748B-12FD-4276-AE20-B8AC1BF536D9}" type="presParOf" srcId="{56671517-8C9B-4A47-AF7E-19718C5E97C4}" destId="{91E9E74C-E5CC-42EE-8E3D-F4AF531DD46E}" srcOrd="0" destOrd="0" presId="urn:microsoft.com/office/officeart/2005/8/layout/orgChart1"/>
    <dgm:cxn modelId="{4A0A4629-B97F-44EC-AAB4-5C93585C4E16}" type="presParOf" srcId="{91E9E74C-E5CC-42EE-8E3D-F4AF531DD46E}" destId="{96344A5C-AB67-4542-9CE3-A2585380CF3E}" srcOrd="0" destOrd="0" presId="urn:microsoft.com/office/officeart/2005/8/layout/orgChart1"/>
    <dgm:cxn modelId="{ACD18C1A-8853-4A96-BF3A-41128E824409}" type="presParOf" srcId="{96344A5C-AB67-4542-9CE3-A2585380CF3E}" destId="{0C8A5A29-EE00-42E7-89B9-F28FFA5FF2A0}" srcOrd="0" destOrd="0" presId="urn:microsoft.com/office/officeart/2005/8/layout/orgChart1"/>
    <dgm:cxn modelId="{FBA72AD9-C2B1-442E-9E06-22F6E7B45C72}" type="presParOf" srcId="{96344A5C-AB67-4542-9CE3-A2585380CF3E}" destId="{7586CB41-6678-49A7-B473-905777329035}" srcOrd="1" destOrd="0" presId="urn:microsoft.com/office/officeart/2005/8/layout/orgChart1"/>
    <dgm:cxn modelId="{4113410A-452A-4BCD-8043-5872CC795270}" type="presParOf" srcId="{91E9E74C-E5CC-42EE-8E3D-F4AF531DD46E}" destId="{E195360B-5ED4-40A8-87D4-193D6877D0A0}" srcOrd="1" destOrd="0" presId="urn:microsoft.com/office/officeart/2005/8/layout/orgChart1"/>
    <dgm:cxn modelId="{5461D652-F1BB-40E6-B028-7D2A76AC1B4A}" type="presParOf" srcId="{E195360B-5ED4-40A8-87D4-193D6877D0A0}" destId="{6005F1A7-B878-4016-8152-962DD1DD9ABA}" srcOrd="0" destOrd="0" presId="urn:microsoft.com/office/officeart/2005/8/layout/orgChart1"/>
    <dgm:cxn modelId="{FBB7C846-9888-437D-AC74-913324D3C093}" type="presParOf" srcId="{E195360B-5ED4-40A8-87D4-193D6877D0A0}" destId="{03F21083-133E-4164-866C-F5C30D15C317}" srcOrd="1" destOrd="0" presId="urn:microsoft.com/office/officeart/2005/8/layout/orgChart1"/>
    <dgm:cxn modelId="{4013E628-23DC-486D-AB06-E77569C40A6D}" type="presParOf" srcId="{03F21083-133E-4164-866C-F5C30D15C317}" destId="{0BBB417A-2E3A-4D7B-8103-6BE7953C0126}" srcOrd="0" destOrd="0" presId="urn:microsoft.com/office/officeart/2005/8/layout/orgChart1"/>
    <dgm:cxn modelId="{5AAC7AE6-1526-495C-A4CB-B7163DEBBE20}" type="presParOf" srcId="{0BBB417A-2E3A-4D7B-8103-6BE7953C0126}" destId="{2C0DEA47-EDDA-41BA-8C2D-A0FEF320FA99}" srcOrd="0" destOrd="0" presId="urn:microsoft.com/office/officeart/2005/8/layout/orgChart1"/>
    <dgm:cxn modelId="{3ADEE854-A902-4ECA-BA0F-FFF2160B7B83}" type="presParOf" srcId="{0BBB417A-2E3A-4D7B-8103-6BE7953C0126}" destId="{ABB112C5-DB01-4F88-8733-D36135232C94}" srcOrd="1" destOrd="0" presId="urn:microsoft.com/office/officeart/2005/8/layout/orgChart1"/>
    <dgm:cxn modelId="{C6112715-19FB-4298-B331-0334FF6E3A0D}" type="presParOf" srcId="{03F21083-133E-4164-866C-F5C30D15C317}" destId="{C7115869-5B14-410B-8949-A463E92426A0}" srcOrd="1" destOrd="0" presId="urn:microsoft.com/office/officeart/2005/8/layout/orgChart1"/>
    <dgm:cxn modelId="{EC436F78-580F-4BF9-9D8C-DB42005B0C45}" type="presParOf" srcId="{03F21083-133E-4164-866C-F5C30D15C317}" destId="{9FEA6374-0756-4CEE-804E-6A907588E4AB}" srcOrd="2" destOrd="0" presId="urn:microsoft.com/office/officeart/2005/8/layout/orgChart1"/>
    <dgm:cxn modelId="{D75FC9E1-E0D0-416A-B3A2-145CF86D56D3}" type="presParOf" srcId="{E195360B-5ED4-40A8-87D4-193D6877D0A0}" destId="{632423ED-328E-43AE-9887-043A2A91A36A}" srcOrd="2" destOrd="0" presId="urn:microsoft.com/office/officeart/2005/8/layout/orgChart1"/>
    <dgm:cxn modelId="{79CB2181-8C38-4E6B-A633-FA30E804BCE8}" type="presParOf" srcId="{E195360B-5ED4-40A8-87D4-193D6877D0A0}" destId="{22E242CF-BD74-423F-90B4-E5B03C545E9C}" srcOrd="3" destOrd="0" presId="urn:microsoft.com/office/officeart/2005/8/layout/orgChart1"/>
    <dgm:cxn modelId="{1BEDE5D3-C4F2-4FA5-B1A4-38A3B5B67D53}" type="presParOf" srcId="{22E242CF-BD74-423F-90B4-E5B03C545E9C}" destId="{19B93C8C-90F2-4D6F-A7F7-09F6F1067127}" srcOrd="0" destOrd="0" presId="urn:microsoft.com/office/officeart/2005/8/layout/orgChart1"/>
    <dgm:cxn modelId="{AAFDC01E-8CCD-4BA0-9FB3-E850EFF8DFC1}" type="presParOf" srcId="{19B93C8C-90F2-4D6F-A7F7-09F6F1067127}" destId="{7C812DDF-A7E9-4C36-AC58-CB83A6618C4C}" srcOrd="0" destOrd="0" presId="urn:microsoft.com/office/officeart/2005/8/layout/orgChart1"/>
    <dgm:cxn modelId="{16721DB1-1A2C-491A-A678-4AF00F133A45}" type="presParOf" srcId="{19B93C8C-90F2-4D6F-A7F7-09F6F1067127}" destId="{A5C07D61-3504-46F6-A5D9-E84ABA2CD982}" srcOrd="1" destOrd="0" presId="urn:microsoft.com/office/officeart/2005/8/layout/orgChart1"/>
    <dgm:cxn modelId="{E4188726-052E-4A69-9002-FC38907A5D8B}" type="presParOf" srcId="{22E242CF-BD74-423F-90B4-E5B03C545E9C}" destId="{DEF416F6-571B-4DE8-A98D-1747AFF62616}" srcOrd="1" destOrd="0" presId="urn:microsoft.com/office/officeart/2005/8/layout/orgChart1"/>
    <dgm:cxn modelId="{F4166330-5505-4792-87BF-C97A3493F6D9}" type="presParOf" srcId="{22E242CF-BD74-423F-90B4-E5B03C545E9C}" destId="{4214EC92-B0C4-4C21-A573-76BA3FDBCBCF}" srcOrd="2" destOrd="0" presId="urn:microsoft.com/office/officeart/2005/8/layout/orgChart1"/>
    <dgm:cxn modelId="{8D231DCD-1BF2-4091-B963-A8810FA56BB3}" type="presParOf" srcId="{E195360B-5ED4-40A8-87D4-193D6877D0A0}" destId="{A0B4A392-24E4-4E97-82B8-2CE7B1C4F458}" srcOrd="4" destOrd="0" presId="urn:microsoft.com/office/officeart/2005/8/layout/orgChart1"/>
    <dgm:cxn modelId="{B93E6589-F35B-4A30-8040-C3F919A233B8}" type="presParOf" srcId="{E195360B-5ED4-40A8-87D4-193D6877D0A0}" destId="{EBC5EB05-5F4D-4AF5-8D49-BB4B00AA8769}" srcOrd="5" destOrd="0" presId="urn:microsoft.com/office/officeart/2005/8/layout/orgChart1"/>
    <dgm:cxn modelId="{5C6DB497-A754-4120-82D7-99AA0DBD310F}" type="presParOf" srcId="{EBC5EB05-5F4D-4AF5-8D49-BB4B00AA8769}" destId="{DB23812A-E707-40AB-88D1-4681F296FF18}" srcOrd="0" destOrd="0" presId="urn:microsoft.com/office/officeart/2005/8/layout/orgChart1"/>
    <dgm:cxn modelId="{5DE68BFC-C25D-4BC3-8710-8957C8C89A38}" type="presParOf" srcId="{DB23812A-E707-40AB-88D1-4681F296FF18}" destId="{5EFE27D0-1B52-44BB-B38F-A8F6B4276DAF}" srcOrd="0" destOrd="0" presId="urn:microsoft.com/office/officeart/2005/8/layout/orgChart1"/>
    <dgm:cxn modelId="{354F643B-A0B6-4662-84C9-3D6EDE018317}" type="presParOf" srcId="{DB23812A-E707-40AB-88D1-4681F296FF18}" destId="{A9EDAC6D-7D99-4ED9-80F9-EDB8C8DAA6B7}" srcOrd="1" destOrd="0" presId="urn:microsoft.com/office/officeart/2005/8/layout/orgChart1"/>
    <dgm:cxn modelId="{DAC44416-980C-41A1-83DC-BC48AE154B02}" type="presParOf" srcId="{EBC5EB05-5F4D-4AF5-8D49-BB4B00AA8769}" destId="{4DD8B9AD-2F39-41FA-BD40-86D424F6A759}" srcOrd="1" destOrd="0" presId="urn:microsoft.com/office/officeart/2005/8/layout/orgChart1"/>
    <dgm:cxn modelId="{5EAE701B-8315-48D2-930F-2F48AB4AC4E9}" type="presParOf" srcId="{EBC5EB05-5F4D-4AF5-8D49-BB4B00AA8769}" destId="{A994FCC8-B05E-49FE-851E-23E458D00816}" srcOrd="2" destOrd="0" presId="urn:microsoft.com/office/officeart/2005/8/layout/orgChart1"/>
    <dgm:cxn modelId="{231494B4-DA42-461E-9145-9C92739E15D5}" type="presParOf" srcId="{E195360B-5ED4-40A8-87D4-193D6877D0A0}" destId="{4179D774-16D3-4C5B-AE2E-45F980118DAA}" srcOrd="6" destOrd="0" presId="urn:microsoft.com/office/officeart/2005/8/layout/orgChart1"/>
    <dgm:cxn modelId="{4B25C652-502B-4CCC-948B-B07AD5C83C4A}" type="presParOf" srcId="{E195360B-5ED4-40A8-87D4-193D6877D0A0}" destId="{63C36D63-D04A-4C23-9783-7C8F04BA91FA}" srcOrd="7" destOrd="0" presId="urn:microsoft.com/office/officeart/2005/8/layout/orgChart1"/>
    <dgm:cxn modelId="{F8DEB314-0E95-4782-BF57-4352156B37EF}" type="presParOf" srcId="{63C36D63-D04A-4C23-9783-7C8F04BA91FA}" destId="{B9B7F5D7-9DF3-4432-9C5E-11E6C8B01300}" srcOrd="0" destOrd="0" presId="urn:microsoft.com/office/officeart/2005/8/layout/orgChart1"/>
    <dgm:cxn modelId="{21F7BEE9-F36C-404F-BCCB-7251EFE62AF9}" type="presParOf" srcId="{B9B7F5D7-9DF3-4432-9C5E-11E6C8B01300}" destId="{8A5B1062-F655-470C-8C33-7F480A2A5A0A}" srcOrd="0" destOrd="0" presId="urn:microsoft.com/office/officeart/2005/8/layout/orgChart1"/>
    <dgm:cxn modelId="{D8E3B1BA-1969-4D15-81DC-8CEE269583E0}" type="presParOf" srcId="{B9B7F5D7-9DF3-4432-9C5E-11E6C8B01300}" destId="{CBAC36D0-FB9D-4D6E-8A1E-2B127C4AEB53}" srcOrd="1" destOrd="0" presId="urn:microsoft.com/office/officeart/2005/8/layout/orgChart1"/>
    <dgm:cxn modelId="{6B20E43D-47FA-426D-ADB9-AF22F86307AE}" type="presParOf" srcId="{63C36D63-D04A-4C23-9783-7C8F04BA91FA}" destId="{144B1A61-112E-4045-A6B5-2A63729A7CFF}" srcOrd="1" destOrd="0" presId="urn:microsoft.com/office/officeart/2005/8/layout/orgChart1"/>
    <dgm:cxn modelId="{DB02CF42-80F3-4266-B3A2-81445B27930B}" type="presParOf" srcId="{63C36D63-D04A-4C23-9783-7C8F04BA91FA}" destId="{BE69DC3F-2145-4942-8275-63B714E11F49}" srcOrd="2" destOrd="0" presId="urn:microsoft.com/office/officeart/2005/8/layout/orgChart1"/>
    <dgm:cxn modelId="{7D7A58D3-ECF9-49CC-88D1-7F35A3934D9B}" type="presParOf" srcId="{91E9E74C-E5CC-42EE-8E3D-F4AF531DD46E}" destId="{2273EA2F-1CC5-4220-B06F-66D01350FB6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3E6E2-EC15-4A57-BFB3-7B0D9F66B1E5}">
      <dsp:nvSpPr>
        <dsp:cNvPr id="0" name=""/>
        <dsp:cNvSpPr/>
      </dsp:nvSpPr>
      <dsp:spPr>
        <a:xfrm>
          <a:off x="5892799" y="875928"/>
          <a:ext cx="3175859" cy="367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727"/>
              </a:lnTo>
              <a:lnTo>
                <a:pt x="3175859" y="183727"/>
              </a:lnTo>
              <a:lnTo>
                <a:pt x="3175859" y="3674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110E0B-ED95-4B1C-B9C7-DA5B47345F4A}">
      <dsp:nvSpPr>
        <dsp:cNvPr id="0" name=""/>
        <dsp:cNvSpPr/>
      </dsp:nvSpPr>
      <dsp:spPr>
        <a:xfrm>
          <a:off x="5892799" y="875928"/>
          <a:ext cx="1058619" cy="367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727"/>
              </a:lnTo>
              <a:lnTo>
                <a:pt x="1058619" y="183727"/>
              </a:lnTo>
              <a:lnTo>
                <a:pt x="1058619" y="3674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3CDC8B-F9BB-49F2-BBA9-72730E865CF2}">
      <dsp:nvSpPr>
        <dsp:cNvPr id="0" name=""/>
        <dsp:cNvSpPr/>
      </dsp:nvSpPr>
      <dsp:spPr>
        <a:xfrm>
          <a:off x="4834180" y="875928"/>
          <a:ext cx="1058619" cy="367454"/>
        </a:xfrm>
        <a:custGeom>
          <a:avLst/>
          <a:gdLst/>
          <a:ahLst/>
          <a:cxnLst/>
          <a:rect l="0" t="0" r="0" b="0"/>
          <a:pathLst>
            <a:path>
              <a:moveTo>
                <a:pt x="1058619" y="0"/>
              </a:moveTo>
              <a:lnTo>
                <a:pt x="1058619" y="183727"/>
              </a:lnTo>
              <a:lnTo>
                <a:pt x="0" y="183727"/>
              </a:lnTo>
              <a:lnTo>
                <a:pt x="0" y="3674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30F24F-C2CD-4E64-BC72-76FC14CE08A9}">
      <dsp:nvSpPr>
        <dsp:cNvPr id="0" name=""/>
        <dsp:cNvSpPr/>
      </dsp:nvSpPr>
      <dsp:spPr>
        <a:xfrm>
          <a:off x="2716940" y="875928"/>
          <a:ext cx="3175859" cy="367454"/>
        </a:xfrm>
        <a:custGeom>
          <a:avLst/>
          <a:gdLst/>
          <a:ahLst/>
          <a:cxnLst/>
          <a:rect l="0" t="0" r="0" b="0"/>
          <a:pathLst>
            <a:path>
              <a:moveTo>
                <a:pt x="3175859" y="0"/>
              </a:moveTo>
              <a:lnTo>
                <a:pt x="3175859" y="183727"/>
              </a:lnTo>
              <a:lnTo>
                <a:pt x="0" y="183727"/>
              </a:lnTo>
              <a:lnTo>
                <a:pt x="0" y="3674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39789-A8AA-4C31-965C-46B7ECA33E48}">
      <dsp:nvSpPr>
        <dsp:cNvPr id="0" name=""/>
        <dsp:cNvSpPr/>
      </dsp:nvSpPr>
      <dsp:spPr>
        <a:xfrm>
          <a:off x="5017907" y="1036"/>
          <a:ext cx="1749784" cy="8748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4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Dopuštena razmjena</a:t>
          </a:r>
        </a:p>
      </dsp:txBody>
      <dsp:txXfrm>
        <a:off x="5017907" y="1036"/>
        <a:ext cx="1749784" cy="874892"/>
      </dsp:txXfrm>
    </dsp:sp>
    <dsp:sp modelId="{7EE0FE9B-4935-4BE7-9C49-E1CB2C340832}">
      <dsp:nvSpPr>
        <dsp:cNvPr id="0" name=""/>
        <dsp:cNvSpPr/>
      </dsp:nvSpPr>
      <dsp:spPr>
        <a:xfrm>
          <a:off x="1842048" y="1243383"/>
          <a:ext cx="1749784" cy="8748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Javni podaci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javni registri,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ministarstva,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reg. tijela,</a:t>
          </a:r>
        </a:p>
      </dsp:txBody>
      <dsp:txXfrm>
        <a:off x="1842048" y="1243383"/>
        <a:ext cx="1749784" cy="874892"/>
      </dsp:txXfrm>
    </dsp:sp>
    <dsp:sp modelId="{A78F0B1A-83C8-4434-90CA-F9623B24D956}">
      <dsp:nvSpPr>
        <dsp:cNvPr id="0" name=""/>
        <dsp:cNvSpPr/>
      </dsp:nvSpPr>
      <dsp:spPr>
        <a:xfrm>
          <a:off x="3959287" y="1243383"/>
          <a:ext cx="1749784" cy="8748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Zbirni podaci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statistički podaci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najmanje 3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poduzetnika</a:t>
          </a:r>
        </a:p>
      </dsp:txBody>
      <dsp:txXfrm>
        <a:off x="3959287" y="1243383"/>
        <a:ext cx="1749784" cy="874892"/>
      </dsp:txXfrm>
    </dsp:sp>
    <dsp:sp modelId="{B529EF93-2854-463A-88A3-AFF9F6A628FB}">
      <dsp:nvSpPr>
        <dsp:cNvPr id="0" name=""/>
        <dsp:cNvSpPr/>
      </dsp:nvSpPr>
      <dsp:spPr>
        <a:xfrm>
          <a:off x="6076527" y="1243383"/>
          <a:ext cx="1749784" cy="8748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Povijesni podaci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podaci (u pravilu)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stariji od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godine dana</a:t>
          </a:r>
        </a:p>
      </dsp:txBody>
      <dsp:txXfrm>
        <a:off x="6076527" y="1243383"/>
        <a:ext cx="1749784" cy="874892"/>
      </dsp:txXfrm>
    </dsp:sp>
    <dsp:sp modelId="{666FC53E-FA09-4155-8C13-EAFCCC3E0FFD}">
      <dsp:nvSpPr>
        <dsp:cNvPr id="0" name=""/>
        <dsp:cNvSpPr/>
      </dsp:nvSpPr>
      <dsp:spPr>
        <a:xfrm>
          <a:off x="8193766" y="1243383"/>
          <a:ext cx="1749784" cy="8748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Nestrateški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Podaci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tehn. standardi,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računov. metode</a:t>
          </a:r>
        </a:p>
      </dsp:txBody>
      <dsp:txXfrm>
        <a:off x="8193766" y="1243383"/>
        <a:ext cx="1749784" cy="8748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9D774-16D3-4C5B-AE2E-45F980118DAA}">
      <dsp:nvSpPr>
        <dsp:cNvPr id="0" name=""/>
        <dsp:cNvSpPr/>
      </dsp:nvSpPr>
      <dsp:spPr>
        <a:xfrm>
          <a:off x="5907616" y="979073"/>
          <a:ext cx="3547057" cy="4104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201"/>
              </a:lnTo>
              <a:lnTo>
                <a:pt x="3547057" y="205201"/>
              </a:lnTo>
              <a:lnTo>
                <a:pt x="3547057" y="4104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B4A392-24E4-4E97-82B8-2CE7B1C4F458}">
      <dsp:nvSpPr>
        <dsp:cNvPr id="0" name=""/>
        <dsp:cNvSpPr/>
      </dsp:nvSpPr>
      <dsp:spPr>
        <a:xfrm>
          <a:off x="5907616" y="979073"/>
          <a:ext cx="1182352" cy="4104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201"/>
              </a:lnTo>
              <a:lnTo>
                <a:pt x="1182352" y="205201"/>
              </a:lnTo>
              <a:lnTo>
                <a:pt x="1182352" y="4104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2423ED-328E-43AE-9887-043A2A91A36A}">
      <dsp:nvSpPr>
        <dsp:cNvPr id="0" name=""/>
        <dsp:cNvSpPr/>
      </dsp:nvSpPr>
      <dsp:spPr>
        <a:xfrm>
          <a:off x="4725263" y="979073"/>
          <a:ext cx="1182352" cy="410403"/>
        </a:xfrm>
        <a:custGeom>
          <a:avLst/>
          <a:gdLst/>
          <a:ahLst/>
          <a:cxnLst/>
          <a:rect l="0" t="0" r="0" b="0"/>
          <a:pathLst>
            <a:path>
              <a:moveTo>
                <a:pt x="1182352" y="0"/>
              </a:moveTo>
              <a:lnTo>
                <a:pt x="1182352" y="205201"/>
              </a:lnTo>
              <a:lnTo>
                <a:pt x="0" y="205201"/>
              </a:lnTo>
              <a:lnTo>
                <a:pt x="0" y="4104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5F1A7-B878-4016-8152-962DD1DD9ABA}">
      <dsp:nvSpPr>
        <dsp:cNvPr id="0" name=""/>
        <dsp:cNvSpPr/>
      </dsp:nvSpPr>
      <dsp:spPr>
        <a:xfrm>
          <a:off x="2360558" y="979073"/>
          <a:ext cx="3547057" cy="410403"/>
        </a:xfrm>
        <a:custGeom>
          <a:avLst/>
          <a:gdLst/>
          <a:ahLst/>
          <a:cxnLst/>
          <a:rect l="0" t="0" r="0" b="0"/>
          <a:pathLst>
            <a:path>
              <a:moveTo>
                <a:pt x="3547057" y="0"/>
              </a:moveTo>
              <a:lnTo>
                <a:pt x="3547057" y="205201"/>
              </a:lnTo>
              <a:lnTo>
                <a:pt x="0" y="205201"/>
              </a:lnTo>
              <a:lnTo>
                <a:pt x="0" y="4104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A5A29-EE00-42E7-89B9-F28FFA5FF2A0}">
      <dsp:nvSpPr>
        <dsp:cNvPr id="0" name=""/>
        <dsp:cNvSpPr/>
      </dsp:nvSpPr>
      <dsp:spPr>
        <a:xfrm>
          <a:off x="4930465" y="1922"/>
          <a:ext cx="1954301" cy="977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Zabranjena razmjena</a:t>
          </a:r>
        </a:p>
      </dsp:txBody>
      <dsp:txXfrm>
        <a:off x="4930465" y="1922"/>
        <a:ext cx="1954301" cy="977150"/>
      </dsp:txXfrm>
    </dsp:sp>
    <dsp:sp modelId="{2C0DEA47-EDDA-41BA-8C2D-A0FEF320FA99}">
      <dsp:nvSpPr>
        <dsp:cNvPr id="0" name=""/>
        <dsp:cNvSpPr/>
      </dsp:nvSpPr>
      <dsp:spPr>
        <a:xfrm>
          <a:off x="1383407" y="1389476"/>
          <a:ext cx="1954301" cy="977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Privatni podaci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poslovne tajne,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“tajne zanata”</a:t>
          </a:r>
        </a:p>
      </dsp:txBody>
      <dsp:txXfrm>
        <a:off x="1383407" y="1389476"/>
        <a:ext cx="1954301" cy="977150"/>
      </dsp:txXfrm>
    </dsp:sp>
    <dsp:sp modelId="{7C812DDF-A7E9-4C36-AC58-CB83A6618C4C}">
      <dsp:nvSpPr>
        <dsp:cNvPr id="0" name=""/>
        <dsp:cNvSpPr/>
      </dsp:nvSpPr>
      <dsp:spPr>
        <a:xfrm>
          <a:off x="3748112" y="1389476"/>
          <a:ext cx="1954301" cy="977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Individualni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Podaci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uključujući i zbirne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podatke 2 poduzetnika</a:t>
          </a:r>
        </a:p>
      </dsp:txBody>
      <dsp:txXfrm>
        <a:off x="3748112" y="1389476"/>
        <a:ext cx="1954301" cy="977150"/>
      </dsp:txXfrm>
    </dsp:sp>
    <dsp:sp modelId="{5EFE27D0-1B52-44BB-B38F-A8F6B4276DAF}">
      <dsp:nvSpPr>
        <dsp:cNvPr id="0" name=""/>
        <dsp:cNvSpPr/>
      </dsp:nvSpPr>
      <dsp:spPr>
        <a:xfrm>
          <a:off x="6112818" y="1389476"/>
          <a:ext cx="1954301" cy="977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Aktualni podaci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svi budući podaci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 oni mlađi od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godine dana</a:t>
          </a:r>
        </a:p>
      </dsp:txBody>
      <dsp:txXfrm>
        <a:off x="6112818" y="1389476"/>
        <a:ext cx="1954301" cy="977150"/>
      </dsp:txXfrm>
    </dsp:sp>
    <dsp:sp modelId="{8A5B1062-F655-470C-8C33-7F480A2A5A0A}">
      <dsp:nvSpPr>
        <dsp:cNvPr id="0" name=""/>
        <dsp:cNvSpPr/>
      </dsp:nvSpPr>
      <dsp:spPr>
        <a:xfrm>
          <a:off x="8477523" y="1389476"/>
          <a:ext cx="1954301" cy="977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Strateški podaci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cijene, količine,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market. i inv. planovi,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liste kupaca, R&amp;D</a:t>
          </a:r>
        </a:p>
      </dsp:txBody>
      <dsp:txXfrm>
        <a:off x="8477523" y="1389476"/>
        <a:ext cx="1954301" cy="977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9B653-B061-42F6-949C-665E3DD335EF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D3678-8F1F-492E-B8A5-1E59C614C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61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5" y="1200149"/>
            <a:ext cx="7210425" cy="230981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175" y="3602038"/>
            <a:ext cx="7210425" cy="865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5B763819-CA72-4C20-AEDE-C508DC498B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352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Pravo državnih potpora</a:t>
            </a:r>
            <a:endParaRPr lang="en-GB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61344836-18D5-480B-87F2-2737BE58B2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0446" y="6282137"/>
            <a:ext cx="4024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60CE-9E4B-4A82-B938-1C2B8A87B6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16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67734939-85AA-4A0B-8AD1-35015D8708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352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F006C7DE-6B02-4E7F-8EA1-2F3AFE9429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0446" y="6282137"/>
            <a:ext cx="4024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60CE-9E4B-4A82-B938-1C2B8A87B6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376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5D743A-FF07-4145-822E-417AF943DD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352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C0347-E149-4567-BD9B-C2EBB94127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0446" y="6282137"/>
            <a:ext cx="4024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60CE-9E4B-4A82-B938-1C2B8A87B6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152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8EDC02-FDF5-4845-90B7-1D5917CD0E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352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2DBC0C-7C3B-4A74-8551-654A655378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0446" y="6282137"/>
            <a:ext cx="4024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60CE-9E4B-4A82-B938-1C2B8A87B6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76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8AF89C-A27B-4589-9BB6-D7ABD2ED87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352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8365B5-2F52-4DDE-82C8-9F68530408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0446" y="6282137"/>
            <a:ext cx="4024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60CE-9E4B-4A82-B938-1C2B8A87B6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846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69E29AAC-1207-40D7-B68F-1055A41BC2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352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010B9104-72DA-4975-9C5F-AEEBBBC583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0446" y="6282137"/>
            <a:ext cx="4024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60CE-9E4B-4A82-B938-1C2B8A87B6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64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F22F497F-D6E8-4C90-A291-CA94FBB3C2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200" y="63352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B2E9BB7E-8AA5-4AE9-AF6F-D7362CA402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370446" y="6282137"/>
            <a:ext cx="4024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60CE-9E4B-4A82-B938-1C2B8A87B6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88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87F041EA-B4B7-4CD3-AF98-175E67034B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352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7F32EFE7-9701-48B8-A4C1-0B5EF5DBA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0446" y="6282137"/>
            <a:ext cx="4024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60CE-9E4B-4A82-B938-1C2B8A87B6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76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1A017A7F-28D8-4826-BA75-69B613E2C7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352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37260110-DE2F-48E4-BC29-46005DD2F7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0446" y="6282137"/>
            <a:ext cx="4024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60CE-9E4B-4A82-B938-1C2B8A87B6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958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8282C1A8-CC90-4562-A1E4-EACAC616BC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352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Pravo državnih potpora</a:t>
            </a:r>
            <a:endParaRPr lang="en-GB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85037CD4-337E-465B-9E86-3346793C4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0446" y="6282137"/>
            <a:ext cx="4024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60CE-9E4B-4A82-B938-1C2B8A87B6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91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427D053A-BAC8-41F5-83BB-7B96B7E60A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352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BBEDF2D1-248B-4E8A-AB0B-B72D3BA19D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0446" y="6282137"/>
            <a:ext cx="4024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60CE-9E4B-4A82-B938-1C2B8A87B6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68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"/>
            <a:ext cx="12192001" cy="68580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155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086" y="6282137"/>
            <a:ext cx="1647825" cy="4706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904" y="6334601"/>
            <a:ext cx="843486" cy="3657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3383" y="6176963"/>
            <a:ext cx="1250417" cy="653669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9176185B-3955-4C3B-9E29-4CFD62F2FC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352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Pravo državnih potpora</a:t>
            </a:r>
            <a:endParaRPr lang="en-GB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A309DECF-DDD4-4269-AA8A-E220E0E2D6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0446" y="6282137"/>
            <a:ext cx="4024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60CE-9E4B-4A82-B938-1C2B8A87B6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7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rgbClr val="1E3C5A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rgbClr val="1E3C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rgbClr val="1E3C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rgbClr val="1E3C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rgbClr val="1E3C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dex.hr/vijesti/clanak/nista-od-pojeftinjenja-autoskole-ce-biti-josskuplje/1017787.asp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ztn.hr/ea/wp-content/uploads/2020/07/UPI-034-032018-01002.pdf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tn.hr/" TargetMode="External"/><Relationship Id="rId2" Type="http://schemas.openxmlformats.org/officeDocument/2006/relationships/hyperlink" Target="mailto:mirta.kapural@aztn.h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5" y="504825"/>
            <a:ext cx="7210425" cy="3005137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1E3C5A"/>
                </a:solidFill>
                <a:latin typeface="+mn-lt"/>
              </a:rPr>
              <a:t>ZABRANJENI HORIZONTALNI SPORAZUMI-KARTELI </a:t>
            </a:r>
            <a:br>
              <a:rPr lang="en-US" sz="4000" dirty="0">
                <a:solidFill>
                  <a:srgbClr val="1E3C5A"/>
                </a:solidFill>
                <a:latin typeface="+mn-lt"/>
              </a:rPr>
            </a:br>
            <a:r>
              <a:rPr lang="en-US" sz="4000" dirty="0">
                <a:solidFill>
                  <a:srgbClr val="1E3C5A"/>
                </a:solidFill>
                <a:latin typeface="+mn-lt"/>
              </a:rPr>
              <a:t>U PRAVU TRŽIŠNOG NATJECANJA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175" y="3602038"/>
            <a:ext cx="7210425" cy="1874837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1E3C5A"/>
                </a:solidFill>
              </a:rPr>
              <a:t>dr. sc. Mirta Kapural, </a:t>
            </a:r>
            <a:r>
              <a:rPr lang="en-US" sz="2000" b="1" dirty="0" err="1">
                <a:solidFill>
                  <a:srgbClr val="1E3C5A"/>
                </a:solidFill>
              </a:rPr>
              <a:t>dipl.iur</a:t>
            </a:r>
            <a:endParaRPr lang="en-US" sz="2000" b="1" dirty="0">
              <a:solidFill>
                <a:srgbClr val="1E3C5A"/>
              </a:solidFill>
            </a:endParaRPr>
          </a:p>
          <a:p>
            <a:r>
              <a:rPr lang="en-US" sz="2000" b="1" dirty="0">
                <a:solidFill>
                  <a:srgbClr val="1E3C5A"/>
                </a:solidFill>
              </a:rPr>
              <a:t>Agencija za </a:t>
            </a:r>
            <a:r>
              <a:rPr lang="en-US" sz="2000" b="1" dirty="0" err="1">
                <a:solidFill>
                  <a:srgbClr val="1E3C5A"/>
                </a:solidFill>
              </a:rPr>
              <a:t>zaštitu</a:t>
            </a:r>
            <a:r>
              <a:rPr lang="en-US" sz="2000" b="1" dirty="0">
                <a:solidFill>
                  <a:srgbClr val="1E3C5A"/>
                </a:solidFill>
              </a:rPr>
              <a:t> </a:t>
            </a:r>
            <a:r>
              <a:rPr lang="en-US" sz="2000" b="1" dirty="0" err="1">
                <a:solidFill>
                  <a:srgbClr val="1E3C5A"/>
                </a:solidFill>
              </a:rPr>
              <a:t>tržišnog</a:t>
            </a:r>
            <a:r>
              <a:rPr lang="en-US" sz="2000" b="1" dirty="0">
                <a:solidFill>
                  <a:srgbClr val="1E3C5A"/>
                </a:solidFill>
              </a:rPr>
              <a:t> </a:t>
            </a:r>
            <a:r>
              <a:rPr lang="en-US" sz="2000" b="1" dirty="0" err="1">
                <a:solidFill>
                  <a:srgbClr val="1E3C5A"/>
                </a:solidFill>
              </a:rPr>
              <a:t>natjecanja</a:t>
            </a:r>
            <a:r>
              <a:rPr lang="en-US" sz="2000" b="1" dirty="0">
                <a:solidFill>
                  <a:srgbClr val="1E3C5A"/>
                </a:solidFill>
              </a:rPr>
              <a:t> 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15. </a:t>
            </a:r>
            <a:r>
              <a:rPr lang="en-US" sz="2000" b="1" dirty="0" err="1">
                <a:solidFill>
                  <a:srgbClr val="002060"/>
                </a:solidFill>
              </a:rPr>
              <a:t>siječnja</a:t>
            </a:r>
            <a:r>
              <a:rPr lang="en-US" sz="2000" b="1" dirty="0">
                <a:solidFill>
                  <a:srgbClr val="002060"/>
                </a:solidFill>
              </a:rPr>
              <a:t> 2021.</a:t>
            </a:r>
          </a:p>
          <a:p>
            <a:endParaRPr lang="en-US" sz="2000" b="1" dirty="0">
              <a:solidFill>
                <a:srgbClr val="1E3C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029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ZABRANJENI HORIZONTALNI SPORAZUM-KARTEL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684" y="1902898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endParaRPr lang="hr-HR" altLang="sr-Latn-R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hr-HR" altLang="sr-Latn-RS" sz="2400" b="1" dirty="0">
                <a:cs typeface="Arial" panose="020B0604020202020204" pitchFamily="34" charset="0"/>
              </a:rPr>
              <a:t>KARTEL: </a:t>
            </a:r>
            <a:r>
              <a:rPr lang="hr-HR" altLang="sr-Latn-RS" sz="2400" dirty="0">
                <a:cs typeface="Arial" panose="020B0604020202020204" pitchFamily="34" charset="0"/>
              </a:rPr>
              <a:t>sporazum između tržišnih takmaca čija je svrha </a:t>
            </a:r>
            <a:r>
              <a:rPr lang="hr-HR" altLang="sr-Latn-RS" sz="2400" b="1" dirty="0">
                <a:cs typeface="Arial" panose="020B0604020202020204" pitchFamily="34" charset="0"/>
              </a:rPr>
              <a:t>ograničavanje ili potpuno</a:t>
            </a:r>
            <a:r>
              <a:rPr lang="en-US" altLang="sr-Latn-RS" sz="2400" b="1" dirty="0">
                <a:cs typeface="Arial" panose="020B0604020202020204" pitchFamily="34" charset="0"/>
              </a:rPr>
              <a:t> </a:t>
            </a:r>
            <a:r>
              <a:rPr lang="hr-HR" altLang="sr-Latn-RS" sz="2400" b="1" dirty="0">
                <a:cs typeface="Arial" panose="020B0604020202020204" pitchFamily="34" charset="0"/>
              </a:rPr>
              <a:t>isključivanje</a:t>
            </a:r>
            <a:endParaRPr lang="en-US" altLang="sr-Latn-RS" sz="2400" b="1" dirty="0"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hr-HR" altLang="sr-Latn-RS" sz="2400" b="1" dirty="0">
                <a:cs typeface="Arial" panose="020B0604020202020204" pitchFamily="34" charset="0"/>
              </a:rPr>
              <a:t>tržišnog natjecanja između sudionika sporazuma </a:t>
            </a:r>
            <a:r>
              <a:rPr lang="hr-HR" altLang="sr-Latn-RS" sz="2400" dirty="0">
                <a:cs typeface="Arial" panose="020B0604020202020204" pitchFamily="34" charset="0"/>
              </a:rPr>
              <a:t>s ciljem da</a:t>
            </a:r>
            <a:r>
              <a:rPr lang="en-US" altLang="sr-Latn-RS" sz="2400" dirty="0">
                <a:cs typeface="Arial" panose="020B0604020202020204" pitchFamily="34" charset="0"/>
              </a:rPr>
              <a:t> </a:t>
            </a:r>
            <a:r>
              <a:rPr lang="hr-HR" altLang="sr-Latn-RS" sz="2400" dirty="0">
                <a:cs typeface="Arial" panose="020B0604020202020204" pitchFamily="34" charset="0"/>
              </a:rPr>
              <a:t>povećavanjem cijena ostvare dodatni,</a:t>
            </a:r>
            <a:endParaRPr lang="en-US" altLang="sr-Latn-RS" sz="2400" dirty="0"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hr-HR" altLang="sr-Latn-RS" sz="2400" dirty="0">
                <a:cs typeface="Arial" panose="020B0604020202020204" pitchFamily="34" charset="0"/>
              </a:rPr>
              <a:t>značajno povećani profit. </a:t>
            </a:r>
          </a:p>
          <a:p>
            <a:pPr algn="just">
              <a:buNone/>
            </a:pPr>
            <a:endParaRPr lang="hr-HR" sz="2400" dirty="0"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hr-HR" sz="2400" dirty="0">
                <a:cs typeface="Arial" panose="020B0604020202020204" pitchFamily="34" charset="0"/>
              </a:rPr>
              <a:t>-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sporazum ili usklađeno djelovanje između dvaju ili više konkurenata kojem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je cilj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1" dirty="0">
                <a:latin typeface="Calibri" panose="020F0502020204030204" pitchFamily="34" charset="0"/>
                <a:cs typeface="Calibri" panose="020F0502020204030204" pitchFamily="34" charset="0"/>
              </a:rPr>
              <a:t>usklađivanje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None/>
            </a:pPr>
            <a:r>
              <a:rPr lang="vi-VN" sz="2400" b="1" dirty="0">
                <a:latin typeface="Calibri" panose="020F0502020204030204" pitchFamily="34" charset="0"/>
                <a:cs typeface="Calibri" panose="020F0502020204030204" pitchFamily="34" charset="0"/>
              </a:rPr>
              <a:t>njihovih konkurentnih postupanja na tržištu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 ili utjecaj na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relevantne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arametre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tržišnog natjecanja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None/>
            </a:pP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putem praksi poput, ali ne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ograničujući se na, </a:t>
            </a:r>
            <a:r>
              <a:rPr lang="vi-VN" sz="2400" b="1" dirty="0">
                <a:latin typeface="Calibri" panose="020F0502020204030204" pitchFamily="34" charset="0"/>
                <a:cs typeface="Calibri" panose="020F0502020204030204" pitchFamily="34" charset="0"/>
              </a:rPr>
              <a:t>dogovaranja ili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1" dirty="0">
                <a:latin typeface="Calibri" panose="020F0502020204030204" pitchFamily="34" charset="0"/>
                <a:cs typeface="Calibri" panose="020F0502020204030204" pitchFamily="34" charset="0"/>
              </a:rPr>
              <a:t>usklađivanja kupovnih ili prodajnih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None/>
            </a:pPr>
            <a:r>
              <a:rPr lang="vi-VN" sz="2400" b="1" dirty="0">
                <a:latin typeface="Calibri" panose="020F0502020204030204" pitchFamily="34" charset="0"/>
                <a:cs typeface="Calibri" panose="020F0502020204030204" pitchFamily="34" charset="0"/>
              </a:rPr>
              <a:t>cijena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odnosno drugih trgovinskih uvjeta, među ostalim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u pogledu prava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intelektualnog vlasništva,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None/>
            </a:pPr>
            <a:r>
              <a:rPr lang="vi-VN" sz="2400" b="1" dirty="0">
                <a:latin typeface="Calibri" panose="020F0502020204030204" pitchFamily="34" charset="0"/>
                <a:cs typeface="Calibri" panose="020F0502020204030204" pitchFamily="34" charset="0"/>
              </a:rPr>
              <a:t>određivanja kvota proizvodnje ili prodaje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1" dirty="0">
                <a:latin typeface="Calibri" panose="020F0502020204030204" pitchFamily="34" charset="0"/>
                <a:cs typeface="Calibri" panose="020F0502020204030204" pitchFamily="34" charset="0"/>
              </a:rPr>
              <a:t>dijeljenja tržišta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1" dirty="0">
                <a:latin typeface="Calibri" panose="020F0502020204030204" pitchFamily="34" charset="0"/>
                <a:cs typeface="Calibri" panose="020F0502020204030204" pitchFamily="34" charset="0"/>
              </a:rPr>
              <a:t>i kupaca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, uključujući manipuliranje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None/>
            </a:pP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postupkom podnošenja ponuda,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graničenja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uvoza ili izvoza ili </a:t>
            </a:r>
            <a:r>
              <a:rPr lang="vi-VN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protutržišnih djelovanja protiv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None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vi-VN" sz="2400" b="1" dirty="0">
                <a:latin typeface="Calibri" panose="020F0502020204030204" pitchFamily="34" charset="0"/>
                <a:cs typeface="Calibri" panose="020F0502020204030204" pitchFamily="34" charset="0"/>
              </a:rPr>
              <a:t>rugih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1" dirty="0">
                <a:latin typeface="Calibri" panose="020F0502020204030204" pitchFamily="34" charset="0"/>
                <a:cs typeface="Calibri" panose="020F0502020204030204" pitchFamily="34" charset="0"/>
              </a:rPr>
              <a:t>konkurenata</a:t>
            </a:r>
            <a:r>
              <a:rPr lang="hr-HR" sz="24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r-HR" altLang="sr-Latn-R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None/>
            </a:pPr>
            <a:endParaRPr lang="hr-HR" altLang="sr-Latn-RS" dirty="0">
              <a:solidFill>
                <a:srgbClr val="660066"/>
              </a:solidFill>
              <a:latin typeface="Arial" charset="0"/>
            </a:endParaRP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719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ZABRANJENI HORIZONTALNI SPORAZUM-KARTEL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684" y="1690689"/>
            <a:ext cx="10515600" cy="4813142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endParaRPr lang="hr-HR" altLang="sr-Latn-RS" sz="1800" dirty="0">
              <a:solidFill>
                <a:srgbClr val="660066"/>
              </a:solidFill>
              <a:latin typeface="Arial" charset="0"/>
            </a:endParaRPr>
          </a:p>
          <a:p>
            <a:pPr algn="just">
              <a:buNone/>
            </a:pPr>
            <a:r>
              <a:rPr lang="hr-HR" altLang="sr-Latn-RS" sz="8000" dirty="0">
                <a:latin typeface="Arial" charset="0"/>
              </a:rPr>
              <a:t>Pretpostavka tržišnog natjecanja: </a:t>
            </a:r>
            <a:r>
              <a:rPr lang="hr-HR" altLang="sr-Latn-RS" sz="8000" b="1" dirty="0">
                <a:latin typeface="Arial" charset="0"/>
              </a:rPr>
              <a:t>svaki sudionik na tržištu treba samostalno odlučivati</a:t>
            </a:r>
            <a:endParaRPr lang="en-US" altLang="sr-Latn-RS" sz="8000" b="1" dirty="0">
              <a:latin typeface="Arial" charset="0"/>
            </a:endParaRPr>
          </a:p>
          <a:p>
            <a:pPr algn="just">
              <a:buNone/>
            </a:pPr>
            <a:r>
              <a:rPr lang="hr-HR" altLang="sr-Latn-RS" sz="8000" b="1" dirty="0">
                <a:latin typeface="Arial" charset="0"/>
              </a:rPr>
              <a:t>o</a:t>
            </a:r>
            <a:r>
              <a:rPr lang="en-US" altLang="sr-Latn-RS" sz="8000" b="1" dirty="0">
                <a:latin typeface="Arial" charset="0"/>
              </a:rPr>
              <a:t> </a:t>
            </a:r>
            <a:r>
              <a:rPr lang="hr-HR" altLang="sr-Latn-RS" sz="8000" b="1" dirty="0">
                <a:latin typeface="Arial" charset="0"/>
              </a:rPr>
              <a:t>svojoj poslovnoj politici.</a:t>
            </a:r>
          </a:p>
          <a:p>
            <a:pPr algn="just">
              <a:buNone/>
            </a:pPr>
            <a:endParaRPr lang="en-US" altLang="sr-Latn-RS" sz="8000" dirty="0">
              <a:latin typeface="Arial" charset="0"/>
            </a:endParaRPr>
          </a:p>
          <a:p>
            <a:pPr algn="just">
              <a:buNone/>
            </a:pPr>
            <a:r>
              <a:rPr lang="hr-HR" altLang="sr-Latn-RS" sz="8000" b="1" dirty="0">
                <a:latin typeface="Arial" charset="0"/>
              </a:rPr>
              <a:t>KARTEL</a:t>
            </a:r>
            <a:r>
              <a:rPr lang="hr-HR" altLang="sr-Latn-RS" sz="8000" dirty="0">
                <a:latin typeface="Arial" charset="0"/>
              </a:rPr>
              <a:t>=</a:t>
            </a:r>
            <a:r>
              <a:rPr lang="hr-HR" altLang="sr-Latn-RS" sz="8000" b="1" dirty="0">
                <a:latin typeface="Arial" charset="0"/>
              </a:rPr>
              <a:t>teško ograničenje tržišnog natjecanja, šteta za tržišne takmace i potrošače:</a:t>
            </a:r>
          </a:p>
          <a:p>
            <a:pPr algn="just">
              <a:buNone/>
            </a:pPr>
            <a:r>
              <a:rPr lang="hr-HR" altLang="sr-Latn-RS" sz="8000" b="1" dirty="0">
                <a:latin typeface="Arial" charset="0"/>
              </a:rPr>
              <a:t>više cijene, slabija kvaliteta proizvoda i nedostatak  izbora ili smanjen izbor</a:t>
            </a:r>
          </a:p>
          <a:p>
            <a:pPr algn="just">
              <a:buNone/>
            </a:pPr>
            <a:r>
              <a:rPr lang="hr-HR" altLang="sr-Latn-RS" sz="8000" b="1" dirty="0">
                <a:latin typeface="Arial" charset="0"/>
              </a:rPr>
              <a:t>proizvoda. </a:t>
            </a:r>
          </a:p>
          <a:p>
            <a:pPr algn="just">
              <a:buNone/>
            </a:pPr>
            <a:endParaRPr lang="en-US" altLang="sr-Latn-RS" sz="8000" b="1" u="sng" dirty="0">
              <a:latin typeface="Arial" charset="0"/>
            </a:endParaRPr>
          </a:p>
          <a:p>
            <a:pPr algn="just">
              <a:buNone/>
            </a:pPr>
            <a:r>
              <a:rPr lang="hr-HR" altLang="sr-Latn-RS" sz="8000" b="1" u="sng" dirty="0">
                <a:latin typeface="Arial" charset="0"/>
              </a:rPr>
              <a:t>Povećani rizik sklapanja </a:t>
            </a:r>
            <a:r>
              <a:rPr lang="hr-HR" altLang="sr-Latn-RS" sz="8000" b="1" u="sng" dirty="0" err="1">
                <a:latin typeface="Arial" charset="0"/>
              </a:rPr>
              <a:t>kartelnih</a:t>
            </a:r>
            <a:r>
              <a:rPr lang="hr-HR" altLang="sr-Latn-RS" sz="8000" b="1" u="sng" dirty="0">
                <a:latin typeface="Arial" charset="0"/>
              </a:rPr>
              <a:t> sporazuma</a:t>
            </a:r>
            <a:r>
              <a:rPr lang="hr-HR" altLang="sr-Latn-RS" sz="8000" b="1" dirty="0">
                <a:latin typeface="Arial" charset="0"/>
              </a:rPr>
              <a:t>:</a:t>
            </a:r>
            <a:endParaRPr lang="en-US" altLang="sr-Latn-RS" sz="8000" b="1" dirty="0">
              <a:latin typeface="Arial" charset="0"/>
            </a:endParaRPr>
          </a:p>
          <a:p>
            <a:pPr algn="just">
              <a:buNone/>
            </a:pPr>
            <a:endParaRPr lang="hr-HR" altLang="sr-Latn-RS" sz="8000" b="1" dirty="0">
              <a:latin typeface="Arial" charset="0"/>
            </a:endParaRPr>
          </a:p>
          <a:p>
            <a:pPr lvl="1" algn="just"/>
            <a:r>
              <a:rPr lang="hr-HR" altLang="sr-Latn-RS" sz="8000" dirty="0">
                <a:latin typeface="Arial" charset="0"/>
              </a:rPr>
              <a:t>Tržišta s malim brojem konkurenata</a:t>
            </a:r>
          </a:p>
          <a:p>
            <a:pPr lvl="1" algn="just"/>
            <a:r>
              <a:rPr lang="hr-HR" altLang="sr-Latn-RS" sz="8000" dirty="0">
                <a:latin typeface="Arial" charset="0"/>
              </a:rPr>
              <a:t>Tržišta proizvoda sa sličnim obilježjima- malo prostora za konkuriranje</a:t>
            </a:r>
          </a:p>
          <a:p>
            <a:pPr lvl="1" algn="just"/>
            <a:r>
              <a:rPr lang="hr-HR" altLang="sr-Latn-RS" sz="8000" dirty="0">
                <a:latin typeface="Arial" charset="0"/>
              </a:rPr>
              <a:t>Kad su odnosi suradnje između konkurenata već uspostavljeni, npr. putem udruženja poduzetnika</a:t>
            </a:r>
          </a:p>
          <a:p>
            <a:pPr lvl="1" algn="just"/>
            <a:r>
              <a:rPr lang="hr-HR" altLang="sr-Latn-RS" sz="8000" dirty="0">
                <a:latin typeface="Arial" charset="0"/>
              </a:rPr>
              <a:t>Sektori s viškom kapaciteta</a:t>
            </a:r>
          </a:p>
          <a:p>
            <a:pPr lvl="1" algn="just"/>
            <a:r>
              <a:rPr lang="hr-HR" altLang="sr-Latn-RS" sz="8000" dirty="0">
                <a:latin typeface="Arial" charset="0"/>
              </a:rPr>
              <a:t>Opća gospodarska kriza</a:t>
            </a:r>
          </a:p>
          <a:p>
            <a:pPr algn="just">
              <a:buNone/>
            </a:pPr>
            <a:endParaRPr lang="hr-HR" altLang="sr-Latn-RS" dirty="0">
              <a:solidFill>
                <a:srgbClr val="660066"/>
              </a:solidFill>
              <a:latin typeface="Arial" charset="0"/>
            </a:endParaRP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0238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KARTELI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altLang="sr-Latn-RS" sz="2600" b="1" dirty="0">
                <a:latin typeface="Arial" panose="020B0604020202020204" pitchFamily="34" charset="0"/>
                <a:cs typeface="Arial" panose="020B0604020202020204" pitchFamily="34" charset="0"/>
              </a:rPr>
              <a:t>Dogovori poduzetnika o:</a:t>
            </a:r>
          </a:p>
          <a:p>
            <a:pPr algn="just"/>
            <a:r>
              <a:rPr lang="hr-HR" altLang="sr-Latn-RS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Cijenama</a:t>
            </a:r>
            <a:r>
              <a:rPr lang="hr-HR" altLang="sr-Latn-RS" sz="26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hr-HR" altLang="sr-Latn-RS" sz="2600" dirty="0">
                <a:latin typeface="Arial" panose="020B0604020202020204" pitchFamily="34" charset="0"/>
                <a:cs typeface="Arial" panose="020B0604020202020204" pitchFamily="34" charset="0"/>
              </a:rPr>
              <a:t> sudionici kartela dogovaraju cijene ili porast cijena koje će naplaćivati svojim kupcima robe ili usluga, te povisuju cijene u istom iznosu i u isto vrijeme.</a:t>
            </a:r>
          </a:p>
          <a:p>
            <a:pPr algn="just"/>
            <a:r>
              <a:rPr lang="hr-HR" altLang="sr-Latn-RS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Količini proizvodnje</a:t>
            </a:r>
            <a:r>
              <a:rPr lang="hr-HR" altLang="sr-Latn-RS" sz="26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hr-HR" altLang="sr-Latn-RS" sz="2600" dirty="0">
                <a:latin typeface="Arial" panose="020B0604020202020204" pitchFamily="34" charset="0"/>
                <a:cs typeface="Arial" panose="020B0604020202020204" pitchFamily="34" charset="0"/>
              </a:rPr>
              <a:t> sudionici kartela ograničavaju razinu proizvodnje proizvoda ili usluga kojima će opskrbljivati tržište kako bi povisili cijene.</a:t>
            </a:r>
          </a:p>
          <a:p>
            <a:pPr algn="just"/>
            <a:r>
              <a:rPr lang="hr-HR" altLang="sr-Latn-RS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Rabatima</a:t>
            </a:r>
            <a:r>
              <a:rPr lang="hr-HR" altLang="sr-Latn-RS" sz="2600" dirty="0">
                <a:latin typeface="Arial" panose="020B0604020202020204" pitchFamily="34" charset="0"/>
                <a:cs typeface="Arial" panose="020B0604020202020204" pitchFamily="34" charset="0"/>
              </a:rPr>
              <a:t>- članovi kartela dogovaraju popuste koje će naplaćivati svojim kupcima robe ili usluga, odnosno nude identične popuste ili imaju identičnu strukturu popusta. </a:t>
            </a:r>
          </a:p>
          <a:p>
            <a:pPr algn="just"/>
            <a:r>
              <a:rPr lang="hr-HR" altLang="sr-Latn-RS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Izboru kupaca ili područja koje će opskrbljivati</a:t>
            </a:r>
            <a:r>
              <a:rPr lang="hr-HR" altLang="sr-Latn-R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altLang="sr-Latn-RS" sz="2600" dirty="0" err="1">
                <a:latin typeface="Arial" panose="020B0604020202020204" pitchFamily="34" charset="0"/>
                <a:cs typeface="Arial" panose="020B0604020202020204" pitchFamily="34" charset="0"/>
              </a:rPr>
              <a:t>kartelisti</a:t>
            </a:r>
            <a:r>
              <a:rPr lang="hr-HR" altLang="sr-Latn-RS" sz="2600" dirty="0">
                <a:latin typeface="Arial" panose="020B0604020202020204" pitchFamily="34" charset="0"/>
                <a:cs typeface="Arial" panose="020B0604020202020204" pitchFamily="34" charset="0"/>
              </a:rPr>
              <a:t> npr. odbijaju opskrbljivati pojedine kupce zbog njihove lokacije, time dijele tržište sprječavajući i nove tržišne takmace da pristupe tržištu. </a:t>
            </a:r>
            <a:endParaRPr lang="en-US" altLang="sr-Latn-R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hr-HR" altLang="sr-Latn-RS" sz="2600" dirty="0">
              <a:latin typeface="Arial" charset="0"/>
            </a:endParaRPr>
          </a:p>
          <a:p>
            <a:endParaRPr lang="en-GB" altLang="sr-Latn-RS" sz="2600" dirty="0">
              <a:latin typeface="Arial" charset="0"/>
            </a:endParaRP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407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sr-Latn-RS" sz="3200" dirty="0">
                <a:solidFill>
                  <a:srgbClr val="1E3C5A"/>
                </a:solidFill>
                <a:latin typeface="+mn-lt"/>
                <a:ea typeface="Calibri" pitchFamily="34" charset="0"/>
                <a:cs typeface="Arial" charset="0"/>
              </a:rPr>
              <a:t>RAZMJENA INFORMACIJA</a:t>
            </a:r>
            <a:r>
              <a:rPr lang="hr-HR" altLang="sr-Latn-RS" sz="3200" dirty="0">
                <a:solidFill>
                  <a:srgbClr val="1E3C5A"/>
                </a:solidFill>
                <a:latin typeface="+mn-lt"/>
                <a:ea typeface="Calibri" pitchFamily="34" charset="0"/>
                <a:cs typeface="Arial" charset="0"/>
              </a:rPr>
              <a:t> IZMEĐU PODUZETNIKA</a:t>
            </a:r>
            <a:r>
              <a:rPr lang="en-US" altLang="sr-Latn-RS" sz="3200" dirty="0">
                <a:solidFill>
                  <a:srgbClr val="1E3C5A"/>
                </a:solidFill>
                <a:latin typeface="+mn-lt"/>
                <a:ea typeface="Calibri" pitchFamily="34" charset="0"/>
                <a:cs typeface="Arial" charset="0"/>
              </a:rPr>
              <a:t>: POSEBNA VRSTA KARTELA</a:t>
            </a:r>
            <a:endParaRPr lang="hr-HR" sz="3200" dirty="0">
              <a:solidFill>
                <a:srgbClr val="1E3C5A"/>
              </a:solidFill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6" name="Picture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572544"/>
            <a:ext cx="5715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917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sr-Latn-RS" sz="3600" dirty="0">
                <a:solidFill>
                  <a:srgbClr val="1E3C5A"/>
                </a:solidFill>
                <a:latin typeface="Arial" charset="0"/>
                <a:ea typeface="Calibri" pitchFamily="34" charset="0"/>
                <a:cs typeface="Arial" charset="0"/>
              </a:rPr>
              <a:t>RAZMJENA INFORMACIJA</a:t>
            </a:r>
            <a:r>
              <a:rPr lang="hr-HR" altLang="sr-Latn-RS" sz="3600" dirty="0">
                <a:solidFill>
                  <a:srgbClr val="1E3C5A"/>
                </a:solidFill>
                <a:latin typeface="Arial" charset="0"/>
                <a:ea typeface="Calibri" pitchFamily="34" charset="0"/>
                <a:cs typeface="Arial" charset="0"/>
              </a:rPr>
              <a:t> IZMEĐU KONKURENATA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r-HR" altLang="sr-Latn-R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Razmjena informacija je uobičajena pojava na tržištu– poduzetnici razmjenjuju informacije s konkurentima, kupcima ili dobavljačima</a:t>
            </a:r>
            <a:r>
              <a:rPr lang="en-US" altLang="sr-Latn-R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altLang="sr-Latn-R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hr-HR" altLang="sr-Latn-R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r-HR" altLang="sr-Latn-R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Razmjena informacija se u pravilu procjenjuje u kontekstu sporazuma – nužno postojanje dogovora, usklađenog ponašanja ili odluke udruženja poduzetnika!</a:t>
            </a:r>
          </a:p>
          <a:p>
            <a:pPr marL="0" indent="0"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sr-Latn-R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r-HR" altLang="sr-Latn-R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Načini razmjene informacija</a:t>
            </a:r>
            <a:r>
              <a:rPr lang="hr-HR" altLang="sr-Latn-R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lvl="1" algn="just">
              <a:spcBef>
                <a:spcPct val="0"/>
              </a:spcBef>
              <a:buFontTx/>
              <a:buNone/>
              <a:defRPr/>
            </a:pPr>
            <a:r>
              <a:rPr lang="en-US" altLang="sr-Latn-R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hr-HR" altLang="sr-Latn-R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Izravno između konkurenata</a:t>
            </a:r>
          </a:p>
          <a:p>
            <a:pPr lvl="1" algn="just">
              <a:spcBef>
                <a:spcPct val="0"/>
              </a:spcBef>
              <a:buFontTx/>
              <a:buNone/>
              <a:defRPr/>
            </a:pPr>
            <a:r>
              <a:rPr lang="en-US" altLang="sr-Latn-R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hr-HR" altLang="sr-Latn-R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Putem udruženja poduzetnika</a:t>
            </a:r>
          </a:p>
          <a:p>
            <a:pPr lvl="1" algn="just">
              <a:spcBef>
                <a:spcPct val="0"/>
              </a:spcBef>
              <a:buFontTx/>
              <a:buNone/>
              <a:defRPr/>
            </a:pPr>
            <a:r>
              <a:rPr lang="en-US" altLang="sr-Latn-R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hr-HR" altLang="sr-Latn-R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Putem  trećih</a:t>
            </a:r>
          </a:p>
          <a:p>
            <a:pPr lvl="1" algn="just">
              <a:spcBef>
                <a:spcPct val="0"/>
              </a:spcBef>
              <a:buFontTx/>
              <a:buNone/>
              <a:defRPr/>
            </a:pPr>
            <a:r>
              <a:rPr lang="en-US" altLang="sr-Latn-R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hr-HR" altLang="sr-Latn-R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Specifični načini (javna nabava, koncentracija, B2B)</a:t>
            </a:r>
            <a:r>
              <a:rPr lang="en-US" altLang="sr-Latn-R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altLang="sr-Latn-R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hr-HR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784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sr-Latn-RS" sz="3600" dirty="0">
                <a:solidFill>
                  <a:srgbClr val="1E3C5A"/>
                </a:solidFill>
                <a:latin typeface="Arial" charset="0"/>
                <a:ea typeface="Calibri" pitchFamily="34" charset="0"/>
                <a:cs typeface="Arial" charset="0"/>
              </a:rPr>
              <a:t>RAZMJENA INFORMACIJA</a:t>
            </a:r>
            <a:r>
              <a:rPr lang="hr-HR" altLang="sr-Latn-RS" sz="3600" dirty="0">
                <a:solidFill>
                  <a:srgbClr val="1E3C5A"/>
                </a:solidFill>
                <a:latin typeface="Arial" charset="0"/>
                <a:ea typeface="Calibri" pitchFamily="34" charset="0"/>
                <a:cs typeface="Arial" charset="0"/>
              </a:rPr>
              <a:t> IZMEĐU KONKURENATA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pPr marL="0" indent="0" algn="ctr">
              <a:buNone/>
            </a:pPr>
            <a:r>
              <a:rPr lang="en-US" b="1" dirty="0"/>
              <a:t>KADA JE RAZMJENA INFORMACIJA MEĐU PODUZETNICIMA ZABRANJENA?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KOJA VRSTA RAZMJENE INFORMACIJA IZMEĐU KONKURENATA JE ZABRANJENA?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852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sr-Latn-RS" dirty="0">
                <a:solidFill>
                  <a:srgbClr val="1E3C5A"/>
                </a:solidFill>
                <a:latin typeface="Arial" charset="0"/>
                <a:ea typeface="Calibri" pitchFamily="34" charset="0"/>
                <a:cs typeface="Arial" charset="0"/>
              </a:rPr>
              <a:t>RAZMJENA INFORMACIJA</a:t>
            </a:r>
            <a:r>
              <a:rPr lang="hr-HR" altLang="sr-Latn-RS" dirty="0">
                <a:solidFill>
                  <a:srgbClr val="1E3C5A"/>
                </a:solidFill>
                <a:latin typeface="Arial" charset="0"/>
                <a:ea typeface="Calibri" pitchFamily="34" charset="0"/>
                <a:cs typeface="Arial" charset="0"/>
              </a:rPr>
              <a:t> IZMEĐU KONKURENATA II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hr-HR" altLang="sr-Latn-RS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Sporna je razmjena strateških informacija</a:t>
            </a:r>
            <a:r>
              <a:rPr lang="hr-HR" altLang="sr-Latn-R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cijene, količine, troškovi proizvodnje,</a:t>
            </a:r>
            <a:r>
              <a:rPr lang="en-US" altLang="sr-Latn-R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liste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hr-HR" altLang="sr-Latn-R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kupaca, proizvodni kapaciteti, marketinški planovi, investicije, tehnologije,</a:t>
            </a:r>
            <a:r>
              <a:rPr lang="en-US" altLang="sr-Latn-R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programi i</a:t>
            </a:r>
            <a:endParaRPr lang="en-US" altLang="sr-Latn-RS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hr-HR" altLang="sr-Latn-R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rezultati istraživanja i razvoja (R&amp;D) 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hr-HR" altLang="sr-Latn-RS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hr-HR" altLang="sr-Latn-RS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Razmjena budućih cijena i količina smatra se teškim ograničenjem </a:t>
            </a:r>
            <a:r>
              <a:rPr lang="en-US" altLang="sr-Latn-RS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hr-HR" altLang="sr-Latn-RS" sz="22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ržišnog</a:t>
            </a:r>
            <a:endParaRPr lang="hr-HR" altLang="sr-Latn-RS" sz="2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hr-HR" altLang="sr-Latn-RS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natjecanja po cilju!</a:t>
            </a:r>
            <a:endParaRPr lang="en-US" altLang="sr-Latn-RS" sz="2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r-HR" altLang="sr-Latn-R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nije nužno utvrđivati </a:t>
            </a:r>
            <a:r>
              <a:rPr lang="hr-HR" altLang="sr-Latn-RS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antikompetitivne</a:t>
            </a:r>
            <a:r>
              <a:rPr lang="hr-HR" altLang="sr-Latn-R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učinke</a:t>
            </a:r>
            <a:endParaRPr lang="en-US" altLang="sr-Latn-RS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r-HR" altLang="sr-Latn-R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samo je potrebno dokazati razmjenu informacija </a:t>
            </a:r>
            <a:endParaRPr lang="en-US" altLang="sr-Latn-RS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r-HR" altLang="sr-Latn-R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pretpostavlja se da poduzetnici koji su sudjelovali u razmjeni informacija i koji su ostali</a:t>
            </a:r>
            <a:r>
              <a:rPr lang="en-US" altLang="sr-Latn-R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aktivni na tržištu, uzimaju u obzir podatke razmijenjene sa svojim tržišnim takmacima – oboriva pretpostavka</a:t>
            </a:r>
            <a:r>
              <a:rPr lang="en-US" altLang="sr-Latn-R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endParaRPr lang="hr-HR" altLang="sr-Latn-RS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hr-HR" altLang="sr-Latn-RS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hr-HR" altLang="sr-Latn-R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 sve ostale razmjene je potrebno dokazati negativne učinke na tržišno natjecanje (</a:t>
            </a:r>
            <a:r>
              <a:rPr lang="hr-HR" altLang="sr-Latn-RS" sz="22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</a:t>
            </a:r>
            <a:endParaRPr lang="hr-HR" altLang="sr-Latn-RS" sz="22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hr-HR" altLang="sr-Latn-RS" sz="22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hr-HR" altLang="sr-Latn-RS" sz="2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22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</a:t>
            </a:r>
            <a:r>
              <a:rPr lang="hr-HR" altLang="sr-Latn-R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altLang="sr-Latn-R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endParaRPr lang="hr-HR" altLang="sr-Latn-RS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en-US" altLang="sr-Latn-RS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hr-HR" altLang="sr-Latn-RS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Ključni čimbenici:</a:t>
            </a:r>
            <a:r>
              <a:rPr lang="en-US" altLang="sr-Latn-RS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			</a:t>
            </a:r>
            <a:endParaRPr lang="en-US" altLang="sr-Latn-RS" sz="2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en-US" altLang="sr-Latn-RS" sz="2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n-US" altLang="sr-Latn-RS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hr-HR" altLang="sr-Latn-RS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informacije koje se razmjenjuju</a:t>
            </a:r>
            <a:endParaRPr lang="en-US" altLang="sr-Latn-RS" sz="2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n-US" altLang="sr-Latn-RS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hr-HR" altLang="sr-Latn-RS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tržište na koje se te informacije odnose</a:t>
            </a:r>
          </a:p>
          <a:p>
            <a:endParaRPr lang="hr-HR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16</a:t>
            </a:fld>
            <a:endParaRPr lang="en-GB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3921" y="4797066"/>
            <a:ext cx="3106737" cy="1989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5431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r-HR" altLang="sr-Latn-RS" sz="3200" b="1" dirty="0">
                <a:solidFill>
                  <a:srgbClr val="1E3C5A"/>
                </a:solidFill>
                <a:latin typeface="Arial" charset="0"/>
                <a:cs typeface="Arial" charset="0"/>
              </a:rPr>
              <a:t>RAZMJENA INFORMACIJA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239184" y="1700213"/>
          <a:ext cx="11785600" cy="2119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239185" y="3933825"/>
          <a:ext cx="11815233" cy="2368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7931890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PRIMJER</a:t>
            </a:r>
            <a:r>
              <a:rPr lang="en-US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PREDMETA </a:t>
            </a:r>
            <a:r>
              <a:rPr lang="hr-HR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 RH PRAKSE KARTEL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b="1" dirty="0"/>
              <a:t>AZTN PROTIV </a:t>
            </a:r>
          </a:p>
          <a:p>
            <a:pPr marL="0" indent="0" algn="ctr">
              <a:buNone/>
            </a:pPr>
            <a:r>
              <a:rPr lang="en-US" sz="3200" b="1" dirty="0"/>
              <a:t>14 </a:t>
            </a:r>
            <a:r>
              <a:rPr lang="hr-HR" sz="3200" b="1" kern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AUTOŠKOLA SA SPLITSKOG PODRUČJA</a:t>
            </a:r>
            <a:endParaRPr lang="en-US" sz="3200" b="1" kern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b="1" kern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ZABRANJENI KARTELNI SPORAZUM</a:t>
            </a:r>
          </a:p>
          <a:p>
            <a:pPr marL="0" indent="0" algn="ctr">
              <a:buNone/>
            </a:pPr>
            <a:endParaRPr lang="en-US" sz="3200" b="1" kern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b="1" kern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Odluka</a:t>
            </a:r>
            <a:r>
              <a:rPr lang="en-US" sz="3200" b="1" kern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AZTN 30.12.2019.</a:t>
            </a:r>
          </a:p>
          <a:p>
            <a:pPr marL="0" indent="0" algn="ctr">
              <a:buNone/>
            </a:pPr>
            <a:endParaRPr lang="en-US" sz="3200" b="1" kern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r-HR" sz="3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318930" y="6243500"/>
            <a:ext cx="402454" cy="365125"/>
          </a:xfrm>
        </p:spPr>
        <p:txBody>
          <a:bodyPr/>
          <a:lstStyle/>
          <a:p>
            <a:fld id="{394560CE-9E4B-4A82-B938-1C2B8A87B637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8648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PRIMJERI IZ RH PRAKSE: KARTELI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03" y="1866900"/>
            <a:ext cx="10515600" cy="446460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KARTEL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AUTO ŠKOLA SPLIT</a:t>
            </a:r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defRPr/>
            </a:pPr>
            <a:r>
              <a:rPr lang="en-US" altLang="sr-Latn-RS" sz="2200" dirty="0">
                <a:cs typeface="Arial" panose="020B0604020202020204" pitchFamily="34" charset="0"/>
              </a:rPr>
              <a:t>K</a:t>
            </a:r>
            <a:r>
              <a:rPr lang="hr-HR" altLang="sr-Latn-RS" sz="2200" dirty="0" err="1">
                <a:cs typeface="Arial" panose="020B0604020202020204" pitchFamily="34" charset="0"/>
              </a:rPr>
              <a:t>artel</a:t>
            </a:r>
            <a:r>
              <a:rPr lang="hr-HR" altLang="sr-Latn-RS" sz="2200" dirty="0"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cs typeface="Arial" panose="020B0604020202020204" pitchFamily="34" charset="0"/>
              </a:rPr>
              <a:t>četrnaest</a:t>
            </a:r>
            <a:r>
              <a:rPr lang="en-US" altLang="sr-Latn-RS" sz="2200" dirty="0">
                <a:cs typeface="Arial" panose="020B0604020202020204" pitchFamily="34" charset="0"/>
              </a:rPr>
              <a:t> </a:t>
            </a:r>
            <a:r>
              <a:rPr lang="hr-HR" altLang="sr-Latn-RS" sz="2200" dirty="0">
                <a:cs typeface="Arial" panose="020B0604020202020204" pitchFamily="34" charset="0"/>
              </a:rPr>
              <a:t>poduzetnika na tržištu </a:t>
            </a:r>
            <a:r>
              <a:rPr lang="en-US" altLang="sr-Latn-RS" sz="2200" dirty="0" err="1">
                <a:cs typeface="Arial" panose="020B0604020202020204" pitchFamily="34" charset="0"/>
              </a:rPr>
              <a:t>pružanja</a:t>
            </a:r>
            <a:r>
              <a:rPr lang="en-US" altLang="sr-Latn-RS" sz="2200" dirty="0">
                <a:cs typeface="Arial" panose="020B0604020202020204" pitchFamily="34" charset="0"/>
              </a:rPr>
              <a:t> </a:t>
            </a:r>
            <a:r>
              <a:rPr lang="hr-HR" altLang="sr-Latn-RS" sz="2200" dirty="0">
                <a:cs typeface="Arial" panose="020B0604020202020204" pitchFamily="34" charset="0"/>
              </a:rPr>
              <a:t>usluge</a:t>
            </a:r>
            <a:r>
              <a:rPr lang="en-US" altLang="sr-Latn-RS" sz="2200" dirty="0">
                <a:cs typeface="Arial" panose="020B0604020202020204" pitchFamily="34" charset="0"/>
              </a:rPr>
              <a:t> </a:t>
            </a:r>
            <a:r>
              <a:rPr lang="hr-HR" sz="2200" dirty="0"/>
              <a:t>obuke kandidata za upravljanje motornim vozilima B kategorije od strane autoškola.</a:t>
            </a:r>
            <a:r>
              <a:rPr lang="hr-HR" altLang="sr-Latn-RS" sz="2200" dirty="0">
                <a:cs typeface="Arial" panose="020B0604020202020204" pitchFamily="34" charset="0"/>
              </a:rPr>
              <a:t> </a:t>
            </a:r>
            <a:endParaRPr lang="en-US" altLang="sr-Latn-RS" sz="2200" dirty="0"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defRPr/>
            </a:pPr>
            <a:r>
              <a:rPr lang="en-US" altLang="sr-Latn-RS" sz="2200" b="1" dirty="0" err="1">
                <a:cs typeface="Arial" panose="020B0604020202020204" pitchFamily="34" charset="0"/>
              </a:rPr>
              <a:t>Zabranjeni</a:t>
            </a:r>
            <a:r>
              <a:rPr lang="en-US" altLang="sr-Latn-RS" sz="2200" b="1" dirty="0">
                <a:cs typeface="Arial" panose="020B0604020202020204" pitchFamily="34" charset="0"/>
              </a:rPr>
              <a:t> </a:t>
            </a:r>
            <a:r>
              <a:rPr lang="hr-HR" altLang="sr-Latn-RS" sz="2200" b="1" dirty="0" err="1">
                <a:cs typeface="Arial" panose="020B0604020202020204" pitchFamily="34" charset="0"/>
              </a:rPr>
              <a:t>dogov</a:t>
            </a:r>
            <a:r>
              <a:rPr lang="en-US" altLang="sr-Latn-RS" sz="2200" b="1" dirty="0">
                <a:cs typeface="Arial" panose="020B0604020202020204" pitchFamily="34" charset="0"/>
              </a:rPr>
              <a:t>o</a:t>
            </a:r>
            <a:r>
              <a:rPr lang="hr-HR" altLang="sr-Latn-RS" sz="2200" b="1" dirty="0">
                <a:cs typeface="Arial" panose="020B0604020202020204" pitchFamily="34" charset="0"/>
              </a:rPr>
              <a:t>r o cijenama usluga</a:t>
            </a:r>
            <a:r>
              <a:rPr lang="en-US" altLang="sr-Latn-RS" sz="2200" b="1" dirty="0">
                <a:cs typeface="Arial" panose="020B0604020202020204" pitchFamily="34" charset="0"/>
              </a:rPr>
              <a:t> i </a:t>
            </a:r>
            <a:r>
              <a:rPr lang="en-US" altLang="sr-Latn-RS" sz="2200" b="1" dirty="0" err="1">
                <a:cs typeface="Arial" panose="020B0604020202020204" pitchFamily="34" charset="0"/>
              </a:rPr>
              <a:t>podjeli</a:t>
            </a:r>
            <a:r>
              <a:rPr lang="en-US" altLang="sr-Latn-RS" sz="2200" b="1" dirty="0">
                <a:cs typeface="Arial" panose="020B0604020202020204" pitchFamily="34" charset="0"/>
              </a:rPr>
              <a:t> </a:t>
            </a:r>
            <a:r>
              <a:rPr lang="en-US" altLang="sr-Latn-RS" sz="2200" b="1" dirty="0" err="1">
                <a:cs typeface="Arial" panose="020B0604020202020204" pitchFamily="34" charset="0"/>
              </a:rPr>
              <a:t>tržišta</a:t>
            </a:r>
            <a:endParaRPr lang="en-US" altLang="sr-Latn-RS" sz="2200" b="1" dirty="0"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defRPr/>
            </a:pPr>
            <a:r>
              <a:rPr lang="en-US" altLang="sr-Latn-RS" sz="2200" dirty="0">
                <a:cs typeface="Arial" panose="020B0604020202020204" pitchFamily="34" charset="0"/>
              </a:rPr>
              <a:t>P</a:t>
            </a:r>
            <a:r>
              <a:rPr lang="hr-HR" altLang="sr-Latn-R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oduzetnici</a:t>
            </a:r>
            <a:r>
              <a:rPr lang="en-US" altLang="sr-Latn-RS" sz="22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sr-Latn-R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autoškole</a:t>
            </a:r>
            <a:r>
              <a:rPr lang="en-US" altLang="sr-Latn-RS" sz="2200" dirty="0">
                <a:latin typeface="Calibri" panose="020F0502020204030204" pitchFamily="34" charset="0"/>
                <a:cs typeface="Calibri" panose="020F0502020204030204" pitchFamily="34" charset="0"/>
              </a:rPr>
              <a:t> koji </a:t>
            </a:r>
            <a:r>
              <a:rPr lang="en-US" altLang="sr-Latn-R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altLang="sr-Latn-R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izravni</a:t>
            </a:r>
            <a:r>
              <a:rPr lang="en-US" altLang="sr-Latn-R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tržišni</a:t>
            </a:r>
            <a:r>
              <a:rPr lang="en-US" altLang="sr-Latn-R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sr-Latn-R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takmaci</a:t>
            </a:r>
            <a:r>
              <a:rPr lang="en-US" altLang="sr-Latn-R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altLang="sr-Latn-RS" sz="2200" b="1" dirty="0">
                <a:latin typeface="Calibri" panose="020F0502020204030204" pitchFamily="34" charset="0"/>
                <a:cs typeface="Calibri" panose="020F0502020204030204" pitchFamily="34" charset="0"/>
              </a:rPr>
              <a:t>dogovorili </a:t>
            </a:r>
            <a:r>
              <a:rPr lang="en-US" altLang="sr-Latn-RS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altLang="sr-Latn-R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c</a:t>
            </a:r>
            <a:r>
              <a:rPr lang="hr-HR" altLang="sr-Latn-RS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ijen</a:t>
            </a:r>
            <a:r>
              <a:rPr lang="en-US" altLang="sr-Latn-RS" sz="2200" b="1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hr-HR" altLang="sr-Latn-R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usluga </a:t>
            </a:r>
            <a:r>
              <a:rPr lang="hr-HR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autoškola o povećanju cijena obuke kandidata za upravljanje motornim vozilima B kategorije, koji se primjenjivao od 1. siječnja 2018. godine.</a:t>
            </a:r>
            <a:endParaRPr lang="hr-H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ct val="0"/>
              </a:spcBef>
              <a:defRPr/>
            </a:pPr>
            <a:r>
              <a:rPr lang="en-US" altLang="sr-Latn-RS" sz="2200" dirty="0">
                <a:cs typeface="Arial" panose="020B0604020202020204" pitchFamily="34" charset="0"/>
              </a:rPr>
              <a:t>→</a:t>
            </a:r>
            <a:r>
              <a:rPr lang="en-US" altLang="sr-Latn-RS" sz="2200" b="1" dirty="0" err="1">
                <a:cs typeface="Arial" panose="020B0604020202020204" pitchFamily="34" charset="0"/>
              </a:rPr>
              <a:t>kartel</a:t>
            </a:r>
            <a:r>
              <a:rPr lang="en-US" altLang="sr-Latn-RS" sz="2200" b="1" dirty="0">
                <a:cs typeface="Arial" panose="020B0604020202020204" pitchFamily="34" charset="0"/>
              </a:rPr>
              <a:t> (</a:t>
            </a:r>
            <a:r>
              <a:rPr lang="en-US" altLang="sr-Latn-RS" sz="2200" b="1" dirty="0" err="1">
                <a:cs typeface="Arial" panose="020B0604020202020204" pitchFamily="34" charset="0"/>
              </a:rPr>
              <a:t>zabranjeni</a:t>
            </a:r>
            <a:r>
              <a:rPr lang="en-US" altLang="sr-Latn-RS" sz="2200" b="1" dirty="0">
                <a:cs typeface="Arial" panose="020B0604020202020204" pitchFamily="34" charset="0"/>
              </a:rPr>
              <a:t> </a:t>
            </a:r>
            <a:r>
              <a:rPr lang="en-US" altLang="sr-Latn-RS" sz="2200" b="1" dirty="0" err="1">
                <a:cs typeface="Arial" panose="020B0604020202020204" pitchFamily="34" charset="0"/>
              </a:rPr>
              <a:t>sporazum</a:t>
            </a:r>
            <a:r>
              <a:rPr lang="en-US" altLang="sr-Latn-RS" sz="2200" b="1" dirty="0">
                <a:cs typeface="Arial" panose="020B0604020202020204" pitchFamily="34" charset="0"/>
              </a:rPr>
              <a:t>) </a:t>
            </a:r>
            <a:r>
              <a:rPr lang="en-US" altLang="sr-Latn-RS" sz="2200" dirty="0" err="1">
                <a:cs typeface="Arial" panose="020B0604020202020204" pitchFamily="34" charset="0"/>
              </a:rPr>
              <a:t>kojim</a:t>
            </a:r>
            <a:r>
              <a:rPr lang="en-US" altLang="sr-Latn-RS" sz="2200" dirty="0"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cs typeface="Arial" panose="020B0604020202020204" pitchFamily="34" charset="0"/>
              </a:rPr>
              <a:t>su</a:t>
            </a:r>
            <a:r>
              <a:rPr lang="en-US" altLang="sr-Latn-RS" sz="2200" dirty="0"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cs typeface="Arial" panose="020B0604020202020204" pitchFamily="34" charset="0"/>
              </a:rPr>
              <a:t>narušili</a:t>
            </a:r>
            <a:r>
              <a:rPr lang="en-US" altLang="sr-Latn-RS" sz="2200" dirty="0"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cs typeface="Arial" panose="020B0604020202020204" pitchFamily="34" charset="0"/>
              </a:rPr>
              <a:t>tržišno</a:t>
            </a:r>
            <a:r>
              <a:rPr lang="en-US" altLang="sr-Latn-RS" sz="2200" dirty="0"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cs typeface="Arial" panose="020B0604020202020204" pitchFamily="34" charset="0"/>
              </a:rPr>
              <a:t>natjecanje</a:t>
            </a:r>
            <a:r>
              <a:rPr lang="en-US" altLang="sr-Latn-RS" sz="2200" dirty="0"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cs typeface="Arial" panose="020B0604020202020204" pitchFamily="34" charset="0"/>
              </a:rPr>
              <a:t>na</a:t>
            </a:r>
            <a:r>
              <a:rPr lang="en-US" altLang="sr-Latn-RS" sz="2200" dirty="0"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cs typeface="Arial" panose="020B0604020202020204" pitchFamily="34" charset="0"/>
              </a:rPr>
              <a:t>tržištu</a:t>
            </a:r>
            <a:r>
              <a:rPr lang="en-US" altLang="sr-Latn-RS" sz="2200" dirty="0"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cs typeface="Arial" panose="020B0604020202020204" pitchFamily="34" charset="0"/>
              </a:rPr>
              <a:t>usluga</a:t>
            </a:r>
            <a:r>
              <a:rPr lang="hr-HR" sz="2200" dirty="0"/>
              <a:t> obuke kandidata za upravljanje motornim vozilima B kategorije</a:t>
            </a:r>
            <a:r>
              <a:rPr lang="en-US" altLang="sr-Latn-RS" sz="2200" dirty="0">
                <a:cs typeface="Arial" panose="020B0604020202020204" pitchFamily="34" charset="0"/>
              </a:rPr>
              <a:t> u </a:t>
            </a:r>
            <a:r>
              <a:rPr lang="en-US" altLang="sr-Latn-RS" sz="2200" dirty="0" err="1">
                <a:cs typeface="Arial" panose="020B0604020202020204" pitchFamily="34" charset="0"/>
              </a:rPr>
              <a:t>razdoblju</a:t>
            </a:r>
            <a:r>
              <a:rPr lang="en-US" altLang="sr-Latn-RS" sz="2200" dirty="0">
                <a:cs typeface="Arial" panose="020B0604020202020204" pitchFamily="34" charset="0"/>
              </a:rPr>
              <a:t> od </a:t>
            </a:r>
            <a:r>
              <a:rPr lang="hr-HR" sz="2200" dirty="0">
                <a:solidFill>
                  <a:srgbClr val="002060"/>
                </a:solidFill>
              </a:rPr>
              <a:t>15. prosinca 2017. do 28. svibnja 2019. i to na način da su </a:t>
            </a:r>
            <a:r>
              <a:rPr lang="hr-HR" sz="2200" b="1" dirty="0">
                <a:solidFill>
                  <a:srgbClr val="002060"/>
                </a:solidFill>
              </a:rPr>
              <a:t>dogovorom o budućem povećanju cijena obuke kandidata za upravljanje motornim vozilima B kategorije koje je u primjeni od 1. siječnja 2018. godine, sklopili zabranjeni sporazum</a:t>
            </a:r>
            <a:endParaRPr lang="en-US" altLang="sr-Latn-RS" sz="22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ct val="0"/>
              </a:spcBef>
              <a:buNone/>
              <a:defRPr/>
            </a:pPr>
            <a:endParaRPr lang="en-US" altLang="sr-Latn-RS" sz="2200" b="1" dirty="0"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defRPr/>
            </a:pPr>
            <a:r>
              <a:rPr lang="en-US" altLang="sr-Latn-RS" sz="2200" dirty="0">
                <a:cs typeface="Arial" panose="020B0604020202020204" pitchFamily="34" charset="0"/>
              </a:rPr>
              <a:t>T</a:t>
            </a:r>
            <a:r>
              <a:rPr lang="hr-HR" altLang="sr-Latn-RS" sz="2200" dirty="0" err="1">
                <a:cs typeface="Arial" panose="020B0604020202020204" pitchFamily="34" charset="0"/>
              </a:rPr>
              <a:t>ešk</a:t>
            </a:r>
            <a:r>
              <a:rPr lang="en-US" altLang="sr-Latn-RS" sz="2200" dirty="0">
                <a:cs typeface="Arial" panose="020B0604020202020204" pitchFamily="34" charset="0"/>
              </a:rPr>
              <a:t>a</a:t>
            </a:r>
            <a:r>
              <a:rPr lang="hr-HR" altLang="sr-Latn-RS" sz="2200" dirty="0">
                <a:cs typeface="Arial" panose="020B0604020202020204" pitchFamily="34" charset="0"/>
              </a:rPr>
              <a:t> </a:t>
            </a:r>
            <a:r>
              <a:rPr lang="hr-HR" altLang="sr-Latn-RS" sz="2200" dirty="0" err="1">
                <a:cs typeface="Arial" panose="020B0604020202020204" pitchFamily="34" charset="0"/>
              </a:rPr>
              <a:t>povre</a:t>
            </a:r>
            <a:r>
              <a:rPr lang="en-US" altLang="sr-Latn-RS" sz="2200" dirty="0">
                <a:cs typeface="Arial" panose="020B0604020202020204" pitchFamily="34" charset="0"/>
              </a:rPr>
              <a:t>da</a:t>
            </a:r>
            <a:r>
              <a:rPr lang="hr-HR" altLang="sr-Latn-RS" sz="2200" dirty="0">
                <a:cs typeface="Arial" panose="020B0604020202020204" pitchFamily="34" charset="0"/>
              </a:rPr>
              <a:t> propisa o tržišnom natjecanju</a:t>
            </a:r>
            <a:r>
              <a:rPr lang="en-US" altLang="sr-Latn-RS" sz="2200" dirty="0">
                <a:cs typeface="Arial" panose="020B0604020202020204" pitchFamily="34" charset="0"/>
              </a:rPr>
              <a:t>, </a:t>
            </a:r>
            <a:r>
              <a:rPr lang="hr-HR" altLang="sr-Latn-RS" sz="2200" dirty="0">
                <a:cs typeface="Arial" panose="020B0604020202020204" pitchFamily="34" charset="0"/>
              </a:rPr>
              <a:t>dogovorom o cijenama </a:t>
            </a:r>
            <a:r>
              <a:rPr lang="en-US" altLang="sr-Latn-RS" sz="2200" dirty="0" err="1">
                <a:cs typeface="Arial" panose="020B0604020202020204" pitchFamily="34" charset="0"/>
              </a:rPr>
              <a:t>i</a:t>
            </a:r>
            <a:r>
              <a:rPr lang="en-US" altLang="sr-Latn-RS" sz="2200" dirty="0"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cs typeface="Arial" panose="020B0604020202020204" pitchFamily="34" charset="0"/>
              </a:rPr>
              <a:t>podjeli</a:t>
            </a:r>
            <a:r>
              <a:rPr lang="en-US" altLang="sr-Latn-RS" sz="2200" dirty="0"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cs typeface="Arial" panose="020B0604020202020204" pitchFamily="34" charset="0"/>
              </a:rPr>
              <a:t>tržišta</a:t>
            </a:r>
            <a:r>
              <a:rPr lang="en-US" altLang="sr-Latn-RS" sz="2200" dirty="0">
                <a:cs typeface="Arial" panose="020B0604020202020204" pitchFamily="34" charset="0"/>
              </a:rPr>
              <a:t> </a:t>
            </a:r>
            <a:r>
              <a:rPr lang="hr-HR" altLang="sr-Latn-RS" sz="2200" dirty="0">
                <a:cs typeface="Arial" panose="020B0604020202020204" pitchFamily="34" charset="0"/>
              </a:rPr>
              <a:t>poduzetnici, svjesno i namjerno, međusobnu konkurenciju pretvaraju u suradnju, čime izravno štete interesima potrošača</a:t>
            </a:r>
            <a:r>
              <a:rPr lang="en-US" altLang="sr-Latn-RS" sz="2200" dirty="0">
                <a:cs typeface="Arial" panose="020B0604020202020204" pitchFamily="34" charset="0"/>
              </a:rPr>
              <a:t>.</a:t>
            </a:r>
            <a:endParaRPr lang="hr-HR" altLang="sr-Latn-RS" sz="2200" dirty="0"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defRPr/>
            </a:pPr>
            <a:r>
              <a:rPr lang="en-US" altLang="sr-Latn-RS" sz="2200" dirty="0" err="1">
                <a:cs typeface="Arial" panose="020B0604020202020204" pitchFamily="34" charset="0"/>
              </a:rPr>
              <a:t>Obrana</a:t>
            </a:r>
            <a:r>
              <a:rPr lang="en-US" altLang="sr-Latn-RS" sz="2200" dirty="0"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cs typeface="Arial" panose="020B0604020202020204" pitchFamily="34" charset="0"/>
              </a:rPr>
              <a:t>stranaka</a:t>
            </a:r>
            <a:r>
              <a:rPr lang="en-US" altLang="sr-Latn-RS" sz="2200" dirty="0">
                <a:cs typeface="Arial" panose="020B0604020202020204" pitchFamily="34" charset="0"/>
              </a:rPr>
              <a:t>: </a:t>
            </a:r>
            <a:r>
              <a:rPr lang="en-US" altLang="sr-Latn-RS" sz="2200" dirty="0" err="1">
                <a:cs typeface="Arial" panose="020B0604020202020204" pitchFamily="34" charset="0"/>
              </a:rPr>
              <a:t>nije</a:t>
            </a:r>
            <a:r>
              <a:rPr lang="en-US" altLang="sr-Latn-RS" sz="2200" dirty="0"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cs typeface="Arial" panose="020B0604020202020204" pitchFamily="34" charset="0"/>
              </a:rPr>
              <a:t>bilo</a:t>
            </a:r>
            <a:r>
              <a:rPr lang="en-US" altLang="sr-Latn-RS" sz="2200" dirty="0"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cs typeface="Arial" panose="020B0604020202020204" pitchFamily="34" charset="0"/>
              </a:rPr>
              <a:t>zabranjenog</a:t>
            </a:r>
            <a:r>
              <a:rPr lang="en-US" altLang="sr-Latn-RS" sz="2200" dirty="0"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cs typeface="Arial" panose="020B0604020202020204" pitchFamily="34" charset="0"/>
              </a:rPr>
              <a:t>sporazuma</a:t>
            </a:r>
            <a:r>
              <a:rPr lang="en-US" altLang="sr-Latn-RS" sz="2200" dirty="0"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cs typeface="Arial" panose="020B0604020202020204" pitchFamily="34" charset="0"/>
              </a:rPr>
              <a:t>među</a:t>
            </a:r>
            <a:r>
              <a:rPr lang="en-US" altLang="sr-Latn-RS" sz="2200" dirty="0"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cs typeface="Arial" panose="020B0604020202020204" pitchFamily="34" charset="0"/>
              </a:rPr>
              <a:t>autoškolama</a:t>
            </a:r>
            <a:r>
              <a:rPr lang="en-US" altLang="sr-Latn-RS" sz="2200" dirty="0">
                <a:cs typeface="Arial" panose="020B0604020202020204" pitchFamily="34" charset="0"/>
              </a:rPr>
              <a:t>.</a:t>
            </a:r>
            <a:endParaRPr lang="hr-HR" altLang="sr-Latn-RS" sz="2200" dirty="0"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defRPr/>
            </a:pPr>
            <a:r>
              <a:rPr lang="en-US" altLang="sr-Latn-RS" sz="2200" dirty="0">
                <a:cs typeface="Arial" panose="020B0604020202020204" pitchFamily="34" charset="0"/>
              </a:rPr>
              <a:t>S</a:t>
            </a:r>
            <a:r>
              <a:rPr lang="hr-HR" altLang="sr-Latn-RS" sz="2200" dirty="0" err="1">
                <a:cs typeface="Arial" panose="020B0604020202020204" pitchFamily="34" charset="0"/>
              </a:rPr>
              <a:t>udioni</a:t>
            </a:r>
            <a:r>
              <a:rPr lang="en-US" altLang="sr-Latn-RS" sz="2200" dirty="0">
                <a:cs typeface="Arial" panose="020B0604020202020204" pitchFamily="34" charset="0"/>
              </a:rPr>
              <a:t>ci</a:t>
            </a:r>
            <a:r>
              <a:rPr lang="hr-HR" altLang="sr-Latn-RS" sz="2200" dirty="0"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cs typeface="Arial" panose="020B0604020202020204" pitchFamily="34" charset="0"/>
              </a:rPr>
              <a:t>zabranjenog</a:t>
            </a:r>
            <a:r>
              <a:rPr lang="en-US" altLang="sr-Latn-RS" sz="2200" dirty="0"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cs typeface="Arial" panose="020B0604020202020204" pitchFamily="34" charset="0"/>
              </a:rPr>
              <a:t>sporazuma</a:t>
            </a:r>
            <a:r>
              <a:rPr lang="hr-HR" altLang="sr-Latn-RS" sz="2200" dirty="0">
                <a:cs typeface="Arial" panose="020B0604020202020204" pitchFamily="34" charset="0"/>
              </a:rPr>
              <a:t> upravo</a:t>
            </a:r>
            <a:r>
              <a:rPr lang="en-US" altLang="sr-Latn-RS" sz="2200" dirty="0"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cs typeface="Arial" panose="020B0604020202020204" pitchFamily="34" charset="0"/>
              </a:rPr>
              <a:t>su</a:t>
            </a:r>
            <a:r>
              <a:rPr lang="en-US" altLang="sr-Latn-RS" sz="2200" dirty="0">
                <a:cs typeface="Arial" panose="020B0604020202020204" pitchFamily="34" charset="0"/>
              </a:rPr>
              <a:t> </a:t>
            </a:r>
            <a:r>
              <a:rPr lang="hr-HR" altLang="sr-Latn-RS" sz="2200" dirty="0">
                <a:cs typeface="Arial" panose="020B0604020202020204" pitchFamily="34" charset="0"/>
              </a:rPr>
              <a:t> taj dogovoreni iznos</a:t>
            </a:r>
            <a:r>
              <a:rPr lang="en-US" altLang="sr-Latn-RS" sz="2200" dirty="0"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cs typeface="Arial" panose="020B0604020202020204" pitchFamily="34" charset="0"/>
              </a:rPr>
              <a:t>povećanja</a:t>
            </a:r>
            <a:r>
              <a:rPr lang="hr-HR" altLang="sr-Latn-RS" sz="2200" dirty="0">
                <a:cs typeface="Arial" panose="020B0604020202020204" pitchFamily="34" charset="0"/>
              </a:rPr>
              <a:t> cijene usluge </a:t>
            </a:r>
            <a:r>
              <a:rPr lang="en-US" altLang="sr-Latn-RS" sz="2200" dirty="0" err="1">
                <a:cs typeface="Arial" panose="020B0604020202020204" pitchFamily="34" charset="0"/>
              </a:rPr>
              <a:t>obuke</a:t>
            </a:r>
            <a:r>
              <a:rPr lang="en-US" altLang="sr-Latn-RS" sz="2200" dirty="0"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cs typeface="Arial" panose="020B0604020202020204" pitchFamily="34" charset="0"/>
              </a:rPr>
              <a:t>ponudili</a:t>
            </a:r>
            <a:r>
              <a:rPr lang="en-US" altLang="sr-Latn-RS" sz="2200" dirty="0">
                <a:cs typeface="Arial" panose="020B0604020202020204" pitchFamily="34" charset="0"/>
              </a:rPr>
              <a:t> od 1. </a:t>
            </a:r>
            <a:r>
              <a:rPr lang="en-US" altLang="sr-Latn-RS" sz="2200" dirty="0" err="1">
                <a:cs typeface="Arial" panose="020B0604020202020204" pitchFamily="34" charset="0"/>
              </a:rPr>
              <a:t>siječnja</a:t>
            </a:r>
            <a:r>
              <a:rPr lang="en-US" altLang="sr-Latn-RS" sz="2200" dirty="0">
                <a:cs typeface="Arial" panose="020B0604020202020204" pitchFamily="34" charset="0"/>
              </a:rPr>
              <a:t> 2018. </a:t>
            </a:r>
            <a:r>
              <a:rPr lang="hr-HR" altLang="sr-Latn-RS" sz="2200" dirty="0">
                <a:cs typeface="Arial" panose="020B0604020202020204" pitchFamily="34" charset="0"/>
              </a:rPr>
              <a:t>nakon održan</a:t>
            </a:r>
            <a:r>
              <a:rPr lang="en-US" altLang="sr-Latn-RS" sz="2200" dirty="0" err="1">
                <a:cs typeface="Arial" panose="020B0604020202020204" pitchFamily="34" charset="0"/>
              </a:rPr>
              <a:t>ih</a:t>
            </a:r>
            <a:r>
              <a:rPr lang="en-US" altLang="sr-Latn-RS" sz="2200" dirty="0">
                <a:cs typeface="Arial" panose="020B0604020202020204" pitchFamily="34" charset="0"/>
              </a:rPr>
              <a:t> </a:t>
            </a:r>
            <a:r>
              <a:rPr lang="hr-HR" altLang="sr-Latn-RS" sz="2200" dirty="0">
                <a:cs typeface="Arial" panose="020B0604020202020204" pitchFamily="34" charset="0"/>
              </a:rPr>
              <a:t>sastanka</a:t>
            </a:r>
            <a:r>
              <a:rPr lang="en-US" altLang="sr-Latn-RS" sz="2200" dirty="0"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cs typeface="Arial" panose="020B0604020202020204" pitchFamily="34" charset="0"/>
              </a:rPr>
              <a:t>i</a:t>
            </a:r>
            <a:r>
              <a:rPr lang="en-US" altLang="sr-Latn-RS" sz="2200" dirty="0"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cs typeface="Arial" panose="020B0604020202020204" pitchFamily="34" charset="0"/>
              </a:rPr>
              <a:t>dogovora</a:t>
            </a:r>
            <a:r>
              <a:rPr lang="en-US" altLang="sr-Latn-RS" sz="2200" dirty="0"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cs typeface="Arial" panose="020B0604020202020204" pitchFamily="34" charset="0"/>
              </a:rPr>
              <a:t>putem</a:t>
            </a:r>
            <a:r>
              <a:rPr lang="en-US" altLang="sr-Latn-RS" sz="2200" dirty="0"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cs typeface="Arial" panose="020B0604020202020204" pitchFamily="34" charset="0"/>
              </a:rPr>
              <a:t>whatsup</a:t>
            </a:r>
            <a:r>
              <a:rPr lang="en-US" altLang="sr-Latn-RS" sz="2200" dirty="0"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cs typeface="Arial" panose="020B0604020202020204" pitchFamily="34" charset="0"/>
              </a:rPr>
              <a:t>grupa</a:t>
            </a:r>
            <a:r>
              <a:rPr lang="hr-HR" altLang="sr-Latn-RS" sz="2200" dirty="0">
                <a:cs typeface="Arial" panose="020B0604020202020204" pitchFamily="34" charset="0"/>
              </a:rPr>
              <a:t>, sporazum primjenjivan u praksi</a:t>
            </a:r>
            <a:r>
              <a:rPr lang="en-US" altLang="sr-Latn-RS" sz="2200" dirty="0">
                <a:cs typeface="Arial" panose="020B0604020202020204" pitchFamily="34" charset="0"/>
              </a:rPr>
              <a:t>!</a:t>
            </a:r>
          </a:p>
          <a:p>
            <a:pPr marL="0" indent="0" algn="just">
              <a:spcBef>
                <a:spcPct val="0"/>
              </a:spcBef>
              <a:buNone/>
              <a:defRPr/>
            </a:pPr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5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5E561-55E3-4828-A1A0-DB0B3DE63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altLang="sr-Latn-RS" sz="3600" dirty="0">
                <a:solidFill>
                  <a:srgbClr val="1E3C5A"/>
                </a:solidFill>
                <a:latin typeface="Arial" panose="020B0604020202020204" pitchFamily="34" charset="0"/>
              </a:rPr>
              <a:t>VRSTE SPORAZUMA</a:t>
            </a:r>
            <a:endParaRPr lang="hr-HR" sz="3600" dirty="0">
              <a:solidFill>
                <a:srgbClr val="1E3C5A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66F33-5425-4896-9CE1-4AD87D992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29404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b="1" dirty="0"/>
              <a:t>KOJE VRSTE SPORAZUMA POSTOJE U PRAVU TRŽIŠNOG NATJECANJA??</a:t>
            </a:r>
            <a:endParaRPr lang="hr-HR" sz="32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1CFB90-A68D-40E2-981A-94D80FBFA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A4B19E-6F70-4FD6-96E3-9A6B91CCF2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407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altLang="sr-Latn-RS" sz="3600" dirty="0">
                <a:solidFill>
                  <a:srgbClr val="002060"/>
                </a:solidFill>
                <a:latin typeface="+mn-lt"/>
                <a:cs typeface="Arial" charset="0"/>
              </a:rPr>
              <a:t>AZTN protiv </a:t>
            </a:r>
            <a:r>
              <a:rPr lang="en-US" sz="3600" dirty="0">
                <a:solidFill>
                  <a:srgbClr val="002060"/>
                </a:solidFill>
                <a:latin typeface="+mn-lt"/>
              </a:rPr>
              <a:t>14 </a:t>
            </a:r>
            <a:r>
              <a:rPr lang="hr-HR" sz="3600" kern="1800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AUTOŠKOLA SA SPLITSKOG PODRUČJA</a:t>
            </a:r>
            <a:br>
              <a:rPr lang="en-US" sz="3600" b="1" kern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3600" dirty="0">
              <a:solidFill>
                <a:srgbClr val="1E3C5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4200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hr-HR" sz="20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Indicije o postojanju zabranjenog sporazuma</a:t>
            </a:r>
            <a:r>
              <a:rPr lang="en-US" sz="20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:</a:t>
            </a:r>
            <a:r>
              <a:rPr lang="hr-HR" sz="20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r-HR" sz="20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izjave predstavnika autoškola u medijima</a:t>
            </a:r>
            <a:r>
              <a:rPr lang="en-US" sz="2000" b="1" dirty="0">
                <a:solidFill>
                  <a:srgbClr val="002060"/>
                </a:solidFill>
                <a:ea typeface="Times New Roman" panose="02020603050405020304" pitchFamily="18" charset="0"/>
              </a:rPr>
              <a:t>; </a:t>
            </a:r>
            <a:r>
              <a:rPr lang="hr-HR" sz="2000" dirty="0">
                <a:solidFill>
                  <a:srgbClr val="002060"/>
                </a:solidFill>
              </a:rPr>
              <a:t>javne objave čelnika Udruženja autoškola pri H</a:t>
            </a:r>
            <a:r>
              <a:rPr lang="en-US" sz="2000" dirty="0">
                <a:solidFill>
                  <a:srgbClr val="002060"/>
                </a:solidFill>
              </a:rPr>
              <a:t>GK </a:t>
            </a:r>
            <a:r>
              <a:rPr lang="hr-HR" sz="2000" dirty="0">
                <a:solidFill>
                  <a:srgbClr val="002060"/>
                </a:solidFill>
              </a:rPr>
              <a:t>u Jutarnjem listu 4. siječnja 2018</a:t>
            </a:r>
            <a:r>
              <a:rPr lang="en-US" sz="2000" dirty="0">
                <a:solidFill>
                  <a:srgbClr val="002060"/>
                </a:solidFill>
              </a:rPr>
              <a:t>; </a:t>
            </a:r>
            <a:r>
              <a:rPr lang="hr-HR" sz="2000" dirty="0"/>
              <a:t>Članak objavljen 6. siječnja 2018. u 18:34 na Index.hr „Ništa od pojeftinjenja, autoškole će biti još skuplje“ (</a:t>
            </a:r>
            <a:r>
              <a:rPr lang="hr-HR" sz="2000" dirty="0">
                <a:hlinkClick r:id="rId2"/>
              </a:rPr>
              <a:t>https://www.index.hr/vijesti/clanak/nista-od-pojeftinjenja-autoskole-ce-biti-josskuplje/1017787.aspx</a:t>
            </a:r>
            <a:r>
              <a:rPr lang="en-US" sz="2000" dirty="0"/>
              <a:t> </a:t>
            </a:r>
            <a:r>
              <a:rPr lang="hr-HR" sz="2000" dirty="0"/>
              <a:t>)</a:t>
            </a:r>
            <a:r>
              <a:rPr lang="en-US" sz="2000" dirty="0"/>
              <a:t>; </a:t>
            </a:r>
            <a:r>
              <a:rPr lang="en-US" sz="2000" dirty="0" err="1"/>
              <a:t>najave</a:t>
            </a:r>
            <a:r>
              <a:rPr lang="en-US" sz="2000" dirty="0"/>
              <a:t> o </a:t>
            </a:r>
            <a:r>
              <a:rPr lang="en-US" sz="2000" dirty="0" err="1"/>
              <a:t>zajedničkom</a:t>
            </a:r>
            <a:r>
              <a:rPr lang="en-US" sz="2000" dirty="0"/>
              <a:t> </a:t>
            </a:r>
            <a:r>
              <a:rPr lang="en-US" sz="2000" dirty="0" err="1"/>
              <a:t>podizanju</a:t>
            </a:r>
            <a:r>
              <a:rPr lang="en-US" sz="2000" dirty="0"/>
              <a:t> </a:t>
            </a:r>
            <a:r>
              <a:rPr lang="en-US" sz="2000" dirty="0" err="1"/>
              <a:t>cijena</a:t>
            </a:r>
            <a:r>
              <a:rPr lang="en-US" sz="2000" dirty="0"/>
              <a:t> </a:t>
            </a:r>
            <a:r>
              <a:rPr lang="en-US" sz="2000" dirty="0" err="1"/>
              <a:t>usluga</a:t>
            </a:r>
            <a:r>
              <a:rPr lang="en-US" sz="2000" dirty="0"/>
              <a:t> </a:t>
            </a:r>
            <a:r>
              <a:rPr lang="en-US" sz="2000" dirty="0" err="1"/>
              <a:t>autoškola</a:t>
            </a:r>
            <a:r>
              <a:rPr lang="en-US" sz="2000" dirty="0"/>
              <a:t> za </a:t>
            </a:r>
            <a:r>
              <a:rPr lang="en-US" sz="2000" dirty="0" err="1"/>
              <a:t>obuku</a:t>
            </a:r>
            <a:r>
              <a:rPr lang="en-US" sz="2000" dirty="0"/>
              <a:t> </a:t>
            </a:r>
            <a:r>
              <a:rPr lang="en-US" sz="2000" dirty="0" err="1"/>
              <a:t>vozača</a:t>
            </a:r>
            <a:r>
              <a:rPr lang="en-US" sz="2000" dirty="0"/>
              <a:t> B </a:t>
            </a:r>
            <a:r>
              <a:rPr lang="en-US" sz="2000" dirty="0" err="1"/>
              <a:t>kategorije</a:t>
            </a:r>
            <a:endParaRPr lang="en-US" sz="2000" dirty="0"/>
          </a:p>
          <a:p>
            <a:pPr algn="just"/>
            <a:r>
              <a:rPr lang="en-US" sz="2000" dirty="0">
                <a:solidFill>
                  <a:srgbClr val="002060"/>
                </a:solidFill>
              </a:rPr>
              <a:t>“C</a:t>
            </a:r>
            <a:r>
              <a:rPr lang="hr-HR" sz="2000" dirty="0" err="1">
                <a:solidFill>
                  <a:srgbClr val="002060"/>
                </a:solidFill>
              </a:rPr>
              <a:t>ijene</a:t>
            </a:r>
            <a:r>
              <a:rPr lang="hr-HR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će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hr-HR" sz="2000" dirty="0">
                <a:solidFill>
                  <a:srgbClr val="002060"/>
                </a:solidFill>
              </a:rPr>
              <a:t>biti oko 8000 kuna, a </a:t>
            </a:r>
            <a:r>
              <a:rPr lang="hr-HR" sz="2000" b="1" dirty="0">
                <a:solidFill>
                  <a:srgbClr val="002060"/>
                </a:solidFill>
              </a:rPr>
              <a:t>sukladno dogovoru od prije oko mjesec dana.</a:t>
            </a:r>
            <a:r>
              <a:rPr lang="en-US" sz="2000" b="1" dirty="0">
                <a:solidFill>
                  <a:srgbClr val="002060"/>
                </a:solidFill>
              </a:rPr>
              <a:t>”</a:t>
            </a:r>
            <a:r>
              <a:rPr lang="hr-HR" sz="2000" b="1" dirty="0">
                <a:solidFill>
                  <a:srgbClr val="002060"/>
                </a:solidFill>
              </a:rPr>
              <a:t> </a:t>
            </a:r>
            <a:r>
              <a:rPr lang="hr-HR" sz="2000" dirty="0">
                <a:solidFill>
                  <a:srgbClr val="002060"/>
                </a:solidFill>
              </a:rPr>
              <a:t>Izjavu o višim cijenama autoškola dao je i D.O., čelnik Udruženja autoškola HGK. </a:t>
            </a:r>
            <a:endParaRPr lang="en-US" altLang="sr-Latn-RS" sz="2000" b="1" dirty="0">
              <a:solidFill>
                <a:srgbClr val="002060"/>
              </a:solidFill>
            </a:endParaRPr>
          </a:p>
          <a:p>
            <a:pPr algn="just"/>
            <a:r>
              <a:rPr lang="en-US" altLang="sr-Latn-RS" sz="2000" b="1" dirty="0" err="1">
                <a:solidFill>
                  <a:srgbClr val="002060"/>
                </a:solidFill>
              </a:rPr>
              <a:t>Postupak</a:t>
            </a:r>
            <a:r>
              <a:rPr lang="en-US" altLang="sr-Latn-RS" sz="2000" b="1" dirty="0">
                <a:solidFill>
                  <a:srgbClr val="002060"/>
                </a:solidFill>
              </a:rPr>
              <a:t> </a:t>
            </a:r>
            <a:r>
              <a:rPr lang="en-US" altLang="sr-Latn-RS" sz="2000" b="1" dirty="0" err="1">
                <a:solidFill>
                  <a:srgbClr val="002060"/>
                </a:solidFill>
              </a:rPr>
              <a:t>pokrenut</a:t>
            </a:r>
            <a:r>
              <a:rPr lang="en-US" altLang="sr-Latn-RS" sz="2000" b="1" dirty="0">
                <a:solidFill>
                  <a:srgbClr val="002060"/>
                </a:solidFill>
              </a:rPr>
              <a:t> 24. </a:t>
            </a:r>
            <a:r>
              <a:rPr lang="en-US" altLang="sr-Latn-RS" sz="2000" b="1" dirty="0" err="1">
                <a:solidFill>
                  <a:srgbClr val="002060"/>
                </a:solidFill>
              </a:rPr>
              <a:t>siječnja</a:t>
            </a:r>
            <a:r>
              <a:rPr lang="en-US" altLang="sr-Latn-RS" sz="2000" b="1" dirty="0">
                <a:solidFill>
                  <a:srgbClr val="002060"/>
                </a:solidFill>
              </a:rPr>
              <a:t> 2018.</a:t>
            </a:r>
          </a:p>
          <a:p>
            <a:pPr algn="just"/>
            <a:r>
              <a:rPr lang="hr-HR" altLang="sr-Latn-RS" sz="2000" dirty="0">
                <a:solidFill>
                  <a:srgbClr val="002060"/>
                </a:solidFill>
              </a:rPr>
              <a:t>Zabranjene odredbe-</a:t>
            </a:r>
            <a:r>
              <a:rPr lang="en-US" altLang="sr-Latn-RS" sz="2000" dirty="0" err="1">
                <a:solidFill>
                  <a:srgbClr val="002060"/>
                </a:solidFill>
              </a:rPr>
              <a:t>zabranjeni</a:t>
            </a:r>
            <a:r>
              <a:rPr lang="en-US" altLang="sr-Latn-RS" sz="2000" dirty="0">
                <a:solidFill>
                  <a:srgbClr val="002060"/>
                </a:solidFill>
              </a:rPr>
              <a:t> </a:t>
            </a:r>
            <a:r>
              <a:rPr lang="en-US" altLang="sr-Latn-RS" sz="2000" dirty="0" err="1">
                <a:solidFill>
                  <a:srgbClr val="002060"/>
                </a:solidFill>
              </a:rPr>
              <a:t>horizontalni</a:t>
            </a:r>
            <a:r>
              <a:rPr lang="en-US" altLang="sr-Latn-RS" sz="2000" dirty="0">
                <a:solidFill>
                  <a:srgbClr val="002060"/>
                </a:solidFill>
              </a:rPr>
              <a:t> </a:t>
            </a:r>
            <a:r>
              <a:rPr lang="en-US" altLang="sr-Latn-RS" sz="2000" dirty="0" err="1">
                <a:solidFill>
                  <a:srgbClr val="002060"/>
                </a:solidFill>
              </a:rPr>
              <a:t>sporazum</a:t>
            </a:r>
            <a:r>
              <a:rPr lang="en-US" altLang="sr-Latn-RS" sz="2000" dirty="0">
                <a:solidFill>
                  <a:srgbClr val="002060"/>
                </a:solidFill>
              </a:rPr>
              <a:t>-</a:t>
            </a:r>
            <a:r>
              <a:rPr lang="hr-HR" altLang="sr-Latn-RS" sz="2000" dirty="0">
                <a:solidFill>
                  <a:srgbClr val="002060"/>
                </a:solidFill>
              </a:rPr>
              <a:t>najteže povrede odredbi ZZTN-a</a:t>
            </a:r>
            <a:endParaRPr lang="en-US" altLang="sr-Latn-RS" sz="2000" dirty="0">
              <a:solidFill>
                <a:srgbClr val="002060"/>
              </a:solidFill>
            </a:endParaRPr>
          </a:p>
          <a:p>
            <a:pPr algn="just"/>
            <a:r>
              <a:rPr lang="en-US" sz="2000" dirty="0">
                <a:solidFill>
                  <a:srgbClr val="002060"/>
                </a:solidFill>
              </a:rPr>
              <a:t>S</a:t>
            </a:r>
            <a:r>
              <a:rPr lang="hr-HR" sz="2000" dirty="0">
                <a:solidFill>
                  <a:srgbClr val="002060"/>
                </a:solidFill>
              </a:rPr>
              <a:t>klapanje zabranjenog sporazuma između 14 autoškola na splitskom području na način da su navedene autoškole sudjelovale u </a:t>
            </a:r>
            <a:r>
              <a:rPr lang="hr-HR" sz="2000" b="1" dirty="0">
                <a:solidFill>
                  <a:srgbClr val="002060"/>
                </a:solidFill>
              </a:rPr>
              <a:t>dogovorima o povećanju cijena svojih usluga </a:t>
            </a:r>
            <a:r>
              <a:rPr lang="hr-HR" sz="2000" dirty="0">
                <a:solidFill>
                  <a:srgbClr val="002060"/>
                </a:solidFill>
              </a:rPr>
              <a:t>i to obuke kandidata za B kategoriju</a:t>
            </a:r>
            <a:r>
              <a:rPr lang="en-US" sz="2000" dirty="0">
                <a:solidFill>
                  <a:srgbClr val="002060"/>
                </a:solidFill>
              </a:rPr>
              <a:t>.</a:t>
            </a:r>
            <a:endParaRPr lang="hr-HR" altLang="sr-Latn-RS" sz="2000" dirty="0">
              <a:solidFill>
                <a:srgbClr val="002060"/>
              </a:solidFill>
            </a:endParaRPr>
          </a:p>
          <a:p>
            <a:pPr marL="0" indent="0" algn="just">
              <a:buClr>
                <a:srgbClr val="FF0000"/>
              </a:buClr>
              <a:buNone/>
            </a:pPr>
            <a:endParaRPr lang="hr-HR" altLang="sr-Latn-RS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7454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5"/>
          <p:cNvGrpSpPr>
            <a:grpSpLocks/>
          </p:cNvGrpSpPr>
          <p:nvPr/>
        </p:nvGrpSpPr>
        <p:grpSpPr bwMode="auto">
          <a:xfrm>
            <a:off x="0" y="284556"/>
            <a:ext cx="12280902" cy="1581972"/>
            <a:chOff x="-33338" y="12700"/>
            <a:chExt cx="9210676" cy="1221287"/>
          </a:xfrm>
        </p:grpSpPr>
        <p:sp>
          <p:nvSpPr>
            <p:cNvPr id="71697" name="Text Box 5"/>
            <p:cNvSpPr txBox="1">
              <a:spLocks noChangeArrowheads="1"/>
            </p:cNvSpPr>
            <p:nvPr/>
          </p:nvSpPr>
          <p:spPr bwMode="auto">
            <a:xfrm>
              <a:off x="-33338" y="12700"/>
              <a:ext cx="9177338" cy="122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hr-HR" altLang="sr-Latn-RS" sz="2000" b="1" dirty="0">
                <a:solidFill>
                  <a:srgbClr val="660066"/>
                </a:solidFill>
                <a:latin typeface="Arial" charset="0"/>
              </a:endParaRPr>
            </a:p>
            <a:p>
              <a:pPr algn="ctr">
                <a:buNone/>
              </a:pPr>
              <a:r>
                <a:rPr lang="hr-HR" altLang="sr-Latn-RS" sz="2400" b="1" dirty="0">
                  <a:solidFill>
                    <a:srgbClr val="002060"/>
                  </a:solidFill>
                  <a:cs typeface="Calibri" panose="020F0502020204030204" pitchFamily="34" charset="0"/>
                </a:rPr>
                <a:t>MJERODAVNA TRŽIŠTA NA KOJIMA SPORAZUMI IMAJU UČINAK</a:t>
              </a:r>
            </a:p>
            <a:p>
              <a:pPr eaLnBrk="1" hangingPunct="1">
                <a:buFontTx/>
                <a:buNone/>
              </a:pPr>
              <a:endParaRPr lang="hr-HR" altLang="sr-Latn-RS" sz="2000" b="1" dirty="0">
                <a:solidFill>
                  <a:srgbClr val="660066"/>
                </a:solidFill>
                <a:latin typeface="Arial" charset="0"/>
              </a:endParaRPr>
            </a:p>
            <a:p>
              <a:pPr eaLnBrk="1" hangingPunct="1">
                <a:buFontTx/>
                <a:buNone/>
              </a:pPr>
              <a:endParaRPr lang="hr-HR" altLang="sr-Latn-RS" sz="2000" dirty="0">
                <a:solidFill>
                  <a:srgbClr val="336699"/>
                </a:solidFill>
                <a:latin typeface="Arial" charset="0"/>
              </a:endParaRPr>
            </a:p>
          </p:txBody>
        </p:sp>
        <p:sp>
          <p:nvSpPr>
            <p:cNvPr id="71698" name="Text Box 25"/>
            <p:cNvSpPr txBox="1">
              <a:spLocks noChangeArrowheads="1"/>
            </p:cNvSpPr>
            <p:nvPr/>
          </p:nvSpPr>
          <p:spPr bwMode="auto">
            <a:xfrm>
              <a:off x="33338" y="529834"/>
              <a:ext cx="9144000" cy="523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r-HR" altLang="sr-Latn-RS" sz="2800" dirty="0">
                <a:solidFill>
                  <a:srgbClr val="1E3C5A"/>
                </a:solidFill>
                <a:latin typeface="Arial" charset="0"/>
              </a:endParaRPr>
            </a:p>
          </p:txBody>
        </p: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536018" y="1341439"/>
            <a:ext cx="2798233" cy="706437"/>
          </a:xfrm>
          <a:prstGeom prst="rect">
            <a:avLst/>
          </a:prstGeom>
          <a:solidFill>
            <a:srgbClr val="3366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dirty="0">
                <a:solidFill>
                  <a:schemeClr val="bg1"/>
                </a:solidFill>
                <a:cs typeface="Calibri" panose="020F0502020204030204" pitchFamily="34" charset="0"/>
              </a:rPr>
              <a:t>proizvodna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dirty="0">
                <a:solidFill>
                  <a:schemeClr val="bg1"/>
                </a:solidFill>
                <a:cs typeface="Calibri" panose="020F0502020204030204" pitchFamily="34" charset="0"/>
              </a:rPr>
              <a:t>dimenzija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612218" y="5486401"/>
            <a:ext cx="2798233" cy="400110"/>
          </a:xfrm>
          <a:prstGeom prst="rect">
            <a:avLst/>
          </a:prstGeom>
          <a:solidFill>
            <a:srgbClr val="3366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dirty="0">
                <a:solidFill>
                  <a:schemeClr val="bg1"/>
                </a:solidFill>
                <a:latin typeface="+mn-lt"/>
                <a:cs typeface="Arial" charset="0"/>
              </a:rPr>
              <a:t>zemljopisna dimenzija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72534" y="4334315"/>
            <a:ext cx="11281833" cy="769441"/>
          </a:xfrm>
          <a:prstGeom prst="rect">
            <a:avLst/>
          </a:prstGeom>
          <a:solidFill>
            <a:srgbClr val="99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000" dirty="0">
              <a:solidFill>
                <a:srgbClr val="336699"/>
              </a:solidFill>
              <a:latin typeface="Arial" charset="0"/>
              <a:cs typeface="Arial" charset="0"/>
            </a:endParaRPr>
          </a:p>
          <a:p>
            <a:pPr algn="ctr">
              <a:spcBef>
                <a:spcPct val="0"/>
              </a:spcBef>
              <a:buClr>
                <a:srgbClr val="FF0000"/>
              </a:buClr>
              <a:buNone/>
            </a:pPr>
            <a:r>
              <a:rPr lang="en-US" altLang="sr-Latn-RS" sz="2400" b="1" dirty="0">
                <a:solidFill>
                  <a:srgbClr val="002060"/>
                </a:solidFill>
                <a:latin typeface="+mn-lt"/>
                <a:cs typeface="Arial" charset="0"/>
              </a:rPr>
              <a:t>Grad Split </a:t>
            </a:r>
            <a:r>
              <a:rPr lang="en-US" altLang="sr-Latn-RS" sz="2400" b="1" dirty="0" err="1">
                <a:solidFill>
                  <a:srgbClr val="002060"/>
                </a:solidFill>
                <a:latin typeface="+mn-lt"/>
                <a:cs typeface="Arial" charset="0"/>
              </a:rPr>
              <a:t>i</a:t>
            </a:r>
            <a:r>
              <a:rPr lang="en-US" altLang="sr-Latn-RS" sz="2400" b="1" dirty="0">
                <a:solidFill>
                  <a:srgbClr val="002060"/>
                </a:solidFill>
                <a:latin typeface="+mn-lt"/>
                <a:cs typeface="Arial" charset="0"/>
              </a:rPr>
              <a:t> </a:t>
            </a:r>
            <a:r>
              <a:rPr lang="en-US" altLang="sr-Latn-RS" sz="2400" b="1" dirty="0" err="1">
                <a:solidFill>
                  <a:srgbClr val="002060"/>
                </a:solidFill>
                <a:latin typeface="+mn-lt"/>
                <a:cs typeface="Arial" charset="0"/>
              </a:rPr>
              <a:t>okolica</a:t>
            </a:r>
            <a:r>
              <a:rPr lang="en-US" altLang="sr-Latn-RS" sz="2400" b="1" dirty="0">
                <a:solidFill>
                  <a:srgbClr val="002060"/>
                </a:solidFill>
                <a:latin typeface="+mn-lt"/>
                <a:cs typeface="Arial" charset="0"/>
              </a:rPr>
              <a:t> </a:t>
            </a:r>
            <a:r>
              <a:rPr lang="en-US" altLang="sr-Latn-RS" sz="2400" b="1" dirty="0" err="1">
                <a:solidFill>
                  <a:srgbClr val="002060"/>
                </a:solidFill>
                <a:latin typeface="+mn-lt"/>
                <a:cs typeface="Arial" charset="0"/>
              </a:rPr>
              <a:t>Splitskog</a:t>
            </a:r>
            <a:r>
              <a:rPr lang="en-US" altLang="sr-Latn-RS" sz="2400" b="1" dirty="0">
                <a:solidFill>
                  <a:srgbClr val="002060"/>
                </a:solidFill>
                <a:latin typeface="+mn-lt"/>
                <a:cs typeface="Arial" charset="0"/>
              </a:rPr>
              <a:t> </a:t>
            </a:r>
            <a:r>
              <a:rPr lang="en-US" altLang="sr-Latn-RS" sz="2400" b="1" dirty="0" err="1">
                <a:solidFill>
                  <a:srgbClr val="002060"/>
                </a:solidFill>
                <a:latin typeface="+mn-lt"/>
                <a:cs typeface="Arial" charset="0"/>
              </a:rPr>
              <a:t>područja</a:t>
            </a:r>
            <a:r>
              <a:rPr lang="en-US" altLang="sr-Latn-RS" sz="2400" b="1" dirty="0">
                <a:solidFill>
                  <a:srgbClr val="002060"/>
                </a:solidFill>
                <a:latin typeface="+mn-lt"/>
                <a:cs typeface="Arial" charset="0"/>
              </a:rPr>
              <a:t>: </a:t>
            </a:r>
            <a:r>
              <a:rPr lang="sv-SE" sz="2400" b="1" dirty="0">
                <a:solidFill>
                  <a:srgbClr val="002060"/>
                </a:solidFill>
                <a:latin typeface="+mn-lt"/>
              </a:rPr>
              <a:t>Omiš, Supetar, Solin, Sinj i Trilj</a:t>
            </a:r>
            <a:endParaRPr lang="hr-HR" altLang="sr-Latn-RS" sz="2400" b="1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72534" y="2309814"/>
            <a:ext cx="9817099" cy="1098815"/>
            <a:chOff x="279400" y="2309813"/>
            <a:chExt cx="7362825" cy="1099251"/>
          </a:xfrm>
        </p:grpSpPr>
        <p:sp>
          <p:nvSpPr>
            <p:cNvPr id="71695" name="Rectangle 4"/>
            <p:cNvSpPr>
              <a:spLocks noChangeArrowheads="1"/>
            </p:cNvSpPr>
            <p:nvPr/>
          </p:nvSpPr>
          <p:spPr bwMode="auto">
            <a:xfrm>
              <a:off x="1260475" y="2577737"/>
              <a:ext cx="6381750" cy="831327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FF0000"/>
                </a:buClr>
                <a:buFontTx/>
                <a:buNone/>
              </a:pPr>
              <a:r>
                <a:rPr lang="hr-HR" altLang="sr-Latn-RS" sz="2400" b="1" dirty="0">
                  <a:solidFill>
                    <a:srgbClr val="002060"/>
                  </a:solidFill>
                  <a:latin typeface="+mn-lt"/>
                  <a:cs typeface="Arial" charset="0"/>
                </a:rPr>
                <a:t>Tržište</a:t>
              </a:r>
              <a:r>
                <a:rPr lang="en-US" altLang="sr-Latn-RS" sz="2400" b="1" dirty="0">
                  <a:solidFill>
                    <a:srgbClr val="002060"/>
                  </a:solidFill>
                  <a:latin typeface="+mn-lt"/>
                  <a:cs typeface="Arial" charset="0"/>
                </a:rPr>
                <a:t> </a:t>
              </a:r>
              <a:r>
                <a:rPr lang="en-US" altLang="sr-Latn-RS" sz="2400" b="1" dirty="0" err="1">
                  <a:solidFill>
                    <a:srgbClr val="002060"/>
                  </a:solidFill>
                  <a:latin typeface="+mn-lt"/>
                  <a:cs typeface="Arial" charset="0"/>
                </a:rPr>
                <a:t>pružanja</a:t>
              </a:r>
              <a:r>
                <a:rPr lang="en-US" altLang="sr-Latn-RS" sz="2400" b="1" dirty="0">
                  <a:solidFill>
                    <a:srgbClr val="002060"/>
                  </a:solidFill>
                  <a:latin typeface="+mn-lt"/>
                  <a:cs typeface="Arial" charset="0"/>
                </a:rPr>
                <a:t> </a:t>
              </a:r>
              <a:r>
                <a:rPr lang="en-US" altLang="sr-Latn-RS" sz="2400" b="1" dirty="0" err="1">
                  <a:solidFill>
                    <a:srgbClr val="002060"/>
                  </a:solidFill>
                  <a:latin typeface="+mn-lt"/>
                  <a:cs typeface="Arial" charset="0"/>
                </a:rPr>
                <a:t>usluga</a:t>
              </a:r>
              <a:r>
                <a:rPr lang="en-US" altLang="sr-Latn-RS" sz="2400" b="1" dirty="0">
                  <a:solidFill>
                    <a:srgbClr val="002060"/>
                  </a:solidFill>
                  <a:latin typeface="+mn-lt"/>
                  <a:cs typeface="Arial" charset="0"/>
                </a:rPr>
                <a:t> </a:t>
              </a:r>
              <a:r>
                <a:rPr lang="en-US" altLang="sr-Latn-RS" sz="2400" b="1" dirty="0" err="1">
                  <a:solidFill>
                    <a:srgbClr val="002060"/>
                  </a:solidFill>
                  <a:latin typeface="+mn-lt"/>
                  <a:cs typeface="Arial" charset="0"/>
                </a:rPr>
                <a:t>obuke</a:t>
              </a:r>
              <a:r>
                <a:rPr lang="en-US" altLang="sr-Latn-RS" sz="2400" b="1" dirty="0">
                  <a:solidFill>
                    <a:srgbClr val="002060"/>
                  </a:solidFill>
                  <a:latin typeface="+mn-lt"/>
                  <a:cs typeface="Arial" charset="0"/>
                </a:rPr>
                <a:t> </a:t>
              </a:r>
              <a:r>
                <a:rPr lang="en-US" altLang="sr-Latn-RS" sz="2400" b="1" dirty="0" err="1">
                  <a:solidFill>
                    <a:srgbClr val="002060"/>
                  </a:solidFill>
                  <a:latin typeface="+mn-lt"/>
                  <a:cs typeface="Arial" charset="0"/>
                </a:rPr>
                <a:t>kandidata</a:t>
              </a:r>
              <a:r>
                <a:rPr lang="en-US" altLang="sr-Latn-RS" sz="2400" b="1" dirty="0">
                  <a:solidFill>
                    <a:srgbClr val="002060"/>
                  </a:solidFill>
                  <a:latin typeface="+mn-lt"/>
                  <a:cs typeface="Arial" charset="0"/>
                </a:rPr>
                <a:t> za </a:t>
              </a:r>
              <a:r>
                <a:rPr lang="en-US" altLang="sr-Latn-RS" sz="2400" b="1" dirty="0" err="1">
                  <a:solidFill>
                    <a:srgbClr val="002060"/>
                  </a:solidFill>
                  <a:latin typeface="+mn-lt"/>
                  <a:cs typeface="Arial" charset="0"/>
                </a:rPr>
                <a:t>upravljanje</a:t>
              </a:r>
              <a:r>
                <a:rPr lang="en-US" altLang="sr-Latn-RS" sz="2400" b="1" dirty="0">
                  <a:solidFill>
                    <a:srgbClr val="002060"/>
                  </a:solidFill>
                  <a:latin typeface="+mn-lt"/>
                  <a:cs typeface="Arial" charset="0"/>
                </a:rPr>
                <a:t> </a:t>
              </a:r>
              <a:r>
                <a:rPr lang="en-US" altLang="sr-Latn-RS" sz="2400" b="1" dirty="0" err="1">
                  <a:solidFill>
                    <a:srgbClr val="002060"/>
                  </a:solidFill>
                  <a:latin typeface="+mn-lt"/>
                  <a:cs typeface="Arial" charset="0"/>
                </a:rPr>
                <a:t>motornim</a:t>
              </a:r>
              <a:r>
                <a:rPr lang="en-US" altLang="sr-Latn-RS" sz="2400" b="1" dirty="0">
                  <a:solidFill>
                    <a:srgbClr val="002060"/>
                  </a:solidFill>
                  <a:latin typeface="+mn-lt"/>
                  <a:cs typeface="Arial" charset="0"/>
                </a:rPr>
                <a:t> </a:t>
              </a:r>
              <a:r>
                <a:rPr lang="en-US" altLang="sr-Latn-RS" sz="2400" b="1" dirty="0" err="1">
                  <a:solidFill>
                    <a:srgbClr val="002060"/>
                  </a:solidFill>
                  <a:latin typeface="+mn-lt"/>
                  <a:cs typeface="Arial" charset="0"/>
                </a:rPr>
                <a:t>vozilima</a:t>
              </a:r>
              <a:r>
                <a:rPr lang="en-US" altLang="sr-Latn-RS" sz="2400" b="1" dirty="0">
                  <a:solidFill>
                    <a:srgbClr val="002060"/>
                  </a:solidFill>
                  <a:latin typeface="+mn-lt"/>
                  <a:cs typeface="Arial" charset="0"/>
                </a:rPr>
                <a:t> B </a:t>
              </a:r>
              <a:r>
                <a:rPr lang="en-US" altLang="sr-Latn-RS" sz="2400" b="1" dirty="0" err="1">
                  <a:solidFill>
                    <a:srgbClr val="002060"/>
                  </a:solidFill>
                  <a:latin typeface="+mn-lt"/>
                  <a:cs typeface="Arial" charset="0"/>
                </a:rPr>
                <a:t>kategorije</a:t>
              </a:r>
              <a:r>
                <a:rPr lang="en-US" altLang="sr-Latn-RS" sz="2400" b="1" dirty="0">
                  <a:solidFill>
                    <a:srgbClr val="002060"/>
                  </a:solidFill>
                  <a:latin typeface="+mn-lt"/>
                  <a:cs typeface="Arial" charset="0"/>
                </a:rPr>
                <a:t> od </a:t>
              </a:r>
              <a:r>
                <a:rPr lang="en-US" altLang="sr-Latn-RS" sz="2400" b="1" dirty="0" err="1">
                  <a:solidFill>
                    <a:srgbClr val="002060"/>
                  </a:solidFill>
                  <a:latin typeface="+mn-lt"/>
                  <a:cs typeface="Arial" charset="0"/>
                </a:rPr>
                <a:t>strane</a:t>
              </a:r>
              <a:r>
                <a:rPr lang="en-US" altLang="sr-Latn-RS" sz="2400" b="1" dirty="0">
                  <a:solidFill>
                    <a:srgbClr val="002060"/>
                  </a:solidFill>
                  <a:latin typeface="+mn-lt"/>
                  <a:cs typeface="Arial" charset="0"/>
                </a:rPr>
                <a:t> auto </a:t>
              </a:r>
              <a:r>
                <a:rPr lang="en-US" altLang="sr-Latn-RS" sz="2400" b="1" dirty="0" err="1">
                  <a:solidFill>
                    <a:srgbClr val="002060"/>
                  </a:solidFill>
                  <a:latin typeface="+mn-lt"/>
                  <a:cs typeface="Arial" charset="0"/>
                </a:rPr>
                <a:t>škola</a:t>
              </a:r>
              <a:endParaRPr lang="hr-HR" altLang="sr-Latn-RS" sz="2400" b="1" dirty="0">
                <a:solidFill>
                  <a:srgbClr val="00206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71696" name="TextBox 17"/>
            <p:cNvSpPr txBox="1">
              <a:spLocks noChangeArrowheads="1"/>
            </p:cNvSpPr>
            <p:nvPr/>
          </p:nvSpPr>
          <p:spPr bwMode="auto">
            <a:xfrm>
              <a:off x="279400" y="2309813"/>
              <a:ext cx="138548" cy="831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r-HR" altLang="sr-Latn-RS" sz="4800" dirty="0">
                <a:solidFill>
                  <a:srgbClr val="FF0000"/>
                </a:solidFill>
                <a:latin typeface="Arial" charset="0"/>
              </a:endParaRPr>
            </a:p>
          </p:txBody>
        </p:sp>
      </p:grpSp>
      <p:cxnSp>
        <p:nvCxnSpPr>
          <p:cNvPr id="26" name="Elbow Connector 25"/>
          <p:cNvCxnSpPr>
            <a:cxnSpLocks/>
            <a:stCxn id="14" idx="0"/>
          </p:cNvCxnSpPr>
          <p:nvPr/>
        </p:nvCxnSpPr>
        <p:spPr>
          <a:xfrm rot="5400000" flipH="1" flipV="1">
            <a:off x="7109297" y="2621345"/>
            <a:ext cx="617124" cy="2808816"/>
          </a:xfrm>
          <a:prstGeom prst="bentConnector2">
            <a:avLst/>
          </a:prstGeom>
          <a:ln w="28575">
            <a:solidFill>
              <a:srgbClr val="3366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9" idx="0"/>
            <a:endCxn id="14" idx="2"/>
          </p:cNvCxnSpPr>
          <p:nvPr/>
        </p:nvCxnSpPr>
        <p:spPr>
          <a:xfrm flipV="1">
            <a:off x="6011335" y="5103756"/>
            <a:ext cx="2116" cy="382645"/>
          </a:xfrm>
          <a:prstGeom prst="straightConnector1">
            <a:avLst/>
          </a:prstGeom>
          <a:ln w="28575">
            <a:solidFill>
              <a:srgbClr val="3366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cxnSpLocks/>
            <a:stCxn id="2" idx="2"/>
            <a:endCxn id="71695" idx="0"/>
          </p:cNvCxnSpPr>
          <p:nvPr/>
        </p:nvCxnSpPr>
        <p:spPr>
          <a:xfrm rot="5400000">
            <a:off x="5670257" y="2312754"/>
            <a:ext cx="529756" cy="1"/>
          </a:xfrm>
          <a:prstGeom prst="bentConnector3">
            <a:avLst>
              <a:gd name="adj1" fmla="val 50000"/>
            </a:avLst>
          </a:prstGeom>
          <a:ln w="28575">
            <a:solidFill>
              <a:srgbClr val="3366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cxnSpLocks/>
            <a:stCxn id="2" idx="2"/>
          </p:cNvCxnSpPr>
          <p:nvPr/>
        </p:nvCxnSpPr>
        <p:spPr>
          <a:xfrm rot="16200000" flipH="1">
            <a:off x="7065853" y="917157"/>
            <a:ext cx="684963" cy="2946399"/>
          </a:xfrm>
          <a:prstGeom prst="bentConnector3">
            <a:avLst>
              <a:gd name="adj1" fmla="val 50000"/>
            </a:avLst>
          </a:prstGeom>
          <a:ln w="28575">
            <a:solidFill>
              <a:srgbClr val="3366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cxnSpLocks/>
            <a:stCxn id="14" idx="0"/>
            <a:endCxn id="71695" idx="2"/>
          </p:cNvCxnSpPr>
          <p:nvPr/>
        </p:nvCxnSpPr>
        <p:spPr>
          <a:xfrm rot="16200000" flipV="1">
            <a:off x="5511450" y="3832313"/>
            <a:ext cx="925686" cy="78317"/>
          </a:xfrm>
          <a:prstGeom prst="bentConnector3">
            <a:avLst>
              <a:gd name="adj1" fmla="val 50000"/>
            </a:avLst>
          </a:prstGeom>
          <a:ln w="28575">
            <a:solidFill>
              <a:srgbClr val="3366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4776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OTKRIVANJE I DOKAZIVANJE KARTELA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0"/>
              </a:spcBef>
              <a:buNone/>
            </a:pPr>
            <a:r>
              <a:rPr lang="hr-HR" altLang="sr-Latn-RS" dirty="0">
                <a:latin typeface="Arial" charset="0"/>
              </a:rPr>
              <a:t>=</a:t>
            </a:r>
            <a:r>
              <a:rPr lang="hr-HR" altLang="sr-Latn-RS" sz="2400" dirty="0">
                <a:latin typeface="Arial" charset="0"/>
              </a:rPr>
              <a:t>teško, tajnost kartela, sofisticirani načini prikrivanja sudionika kartela, često agencije nemaju dovoljno dokaza o djelovanju zabranjenih </a:t>
            </a:r>
            <a:r>
              <a:rPr lang="hr-HR" altLang="sr-Latn-RS" sz="2400" dirty="0" err="1">
                <a:latin typeface="Arial" charset="0"/>
              </a:rPr>
              <a:t>kartelnih</a:t>
            </a:r>
            <a:r>
              <a:rPr lang="hr-HR" altLang="sr-Latn-RS" sz="2400" dirty="0">
                <a:latin typeface="Arial" charset="0"/>
              </a:rPr>
              <a:t> sporazuma.</a:t>
            </a:r>
          </a:p>
          <a:p>
            <a:pPr algn="just">
              <a:spcBef>
                <a:spcPct val="0"/>
              </a:spcBef>
              <a:buNone/>
            </a:pPr>
            <a:endParaRPr lang="hr-HR" altLang="sr-Latn-RS" sz="2400" b="1" dirty="0">
              <a:latin typeface="Arial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hr-HR" altLang="sr-Latn-RS" sz="2400" b="1" dirty="0">
                <a:latin typeface="Arial" charset="0"/>
              </a:rPr>
              <a:t>GLAVNI INSTRUMENTI ZA OTKRIVANJE KARTELNIH SPORAZUMA:</a:t>
            </a:r>
          </a:p>
          <a:p>
            <a:pPr algn="just">
              <a:spcBef>
                <a:spcPct val="0"/>
              </a:spcBef>
              <a:buNone/>
            </a:pPr>
            <a:endParaRPr lang="hr-HR" altLang="sr-Latn-RS" sz="2400" dirty="0">
              <a:latin typeface="Arial" charset="0"/>
            </a:endParaRPr>
          </a:p>
          <a:p>
            <a:pPr algn="just">
              <a:spcBef>
                <a:spcPct val="0"/>
              </a:spcBef>
              <a:buFontTx/>
              <a:buAutoNum type="arabicPeriod"/>
            </a:pPr>
            <a:r>
              <a:rPr lang="hr-HR" altLang="sr-Latn-RS" sz="2400" dirty="0">
                <a:latin typeface="Arial" charset="0"/>
              </a:rPr>
              <a:t> Nenajavljene pretrage i digitalna forenzika</a:t>
            </a:r>
          </a:p>
          <a:p>
            <a:pPr algn="just">
              <a:spcBef>
                <a:spcPct val="0"/>
              </a:spcBef>
              <a:buNone/>
            </a:pPr>
            <a:endParaRPr lang="hr-HR" altLang="sr-Latn-RS" sz="2400" dirty="0">
              <a:latin typeface="Arial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hr-HR" altLang="sr-Latn-RS" sz="2400" dirty="0">
                <a:latin typeface="Arial" charset="0"/>
              </a:rPr>
              <a:t>2. Programi za oslobođenje ili umanjenje sankcija (pokajnički programi, </a:t>
            </a:r>
            <a:r>
              <a:rPr lang="hr-HR" altLang="sr-Latn-RS" sz="2400" dirty="0" err="1">
                <a:latin typeface="Arial" charset="0"/>
              </a:rPr>
              <a:t>leniency</a:t>
            </a:r>
            <a:r>
              <a:rPr lang="hr-HR" altLang="sr-Latn-RS" sz="2400" dirty="0">
                <a:latin typeface="Arial" charset="0"/>
              </a:rPr>
              <a:t>) za poduzetnike koji prvi prijave kartel tijelu za zaštitu tržišnog natjecanja.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6563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OVLASTI EK I AGENCIJE ZA DOKAZIVANJE KARTELA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</a:rPr>
              <a:t>NENAJAVLJENE PRETRAGE</a:t>
            </a:r>
            <a:endParaRPr lang="hr-HR" sz="3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23</a:t>
            </a:fld>
            <a:endParaRPr lang="en-GB"/>
          </a:p>
        </p:txBody>
      </p:sp>
      <p:pic>
        <p:nvPicPr>
          <p:cNvPr id="6" name="Picture 9" descr="Men-in-Black-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668" y="3345199"/>
            <a:ext cx="4679950" cy="158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5114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NENAJAVLJENE PRETRAGE</a:t>
            </a:r>
            <a:br>
              <a:rPr lang="hr-HR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sz="3600" dirty="0">
              <a:solidFill>
                <a:srgbClr val="1E3C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Bef>
                <a:spcPct val="0"/>
              </a:spcBef>
              <a:buNone/>
            </a:pP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Agencija je ovlaštena provoditi </a:t>
            </a:r>
            <a:r>
              <a:rPr lang="hr-HR" altLang="sr-Latn-RS" sz="2000" b="1" dirty="0">
                <a:latin typeface="Arial" panose="020B0604020202020204" pitchFamily="34" charset="0"/>
                <a:cs typeface="Arial" panose="020B0604020202020204" pitchFamily="34" charset="0"/>
              </a:rPr>
              <a:t>nenajavljene pretrage poslovnih i drugih prostorija,</a:t>
            </a:r>
          </a:p>
          <a:p>
            <a:pPr algn="just">
              <a:spcBef>
                <a:spcPct val="0"/>
              </a:spcBef>
              <a:buNone/>
            </a:pPr>
            <a:r>
              <a:rPr lang="hr-HR" altLang="sr-Latn-RS" sz="2000" b="1" dirty="0">
                <a:latin typeface="Arial" panose="020B0604020202020204" pitchFamily="34" charset="0"/>
                <a:cs typeface="Arial" panose="020B0604020202020204" pitchFamily="34" charset="0"/>
              </a:rPr>
              <a:t>zemljišta i prijevoznih sredstava, kao i pečaćenje te privremeno oduzimanje</a:t>
            </a:r>
            <a:endParaRPr lang="en-US" altLang="sr-Latn-R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hr-HR" altLang="sr-Latn-RS" sz="2000" b="1" dirty="0">
                <a:latin typeface="Arial" panose="020B0604020202020204" pitchFamily="34" charset="0"/>
                <a:cs typeface="Arial" panose="020B0604020202020204" pitchFamily="34" charset="0"/>
              </a:rPr>
              <a:t>predmeta.</a:t>
            </a:r>
          </a:p>
          <a:p>
            <a:pPr algn="just">
              <a:spcBef>
                <a:spcPct val="0"/>
              </a:spcBef>
              <a:buNone/>
            </a:pPr>
            <a:endParaRPr lang="hr-HR" altLang="sr-Latn-R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U sklopu navedene ovlasti, Agencija je ovlaštena pregledati </a:t>
            </a:r>
            <a:r>
              <a:rPr lang="vi-VN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poslovne knjige i</a:t>
            </a:r>
            <a:r>
              <a:rPr lang="en-US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drugu</a:t>
            </a:r>
            <a:endParaRPr lang="en-US" altLang="sr-Latn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vi-VN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dokumentaciju koja se odnosi na poslovanje poduzetnika, neovisno o</a:t>
            </a: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mediju na</a:t>
            </a:r>
            <a:endParaRPr lang="hr-HR" altLang="sr-Latn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vi-VN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kojemu su te knjige ili dokumentacija pohranjeni (primjerice,</a:t>
            </a: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računala, serveri, </a:t>
            </a: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mobiteli,</a:t>
            </a:r>
          </a:p>
          <a:p>
            <a:pPr algn="just">
              <a:spcBef>
                <a:spcPct val="0"/>
              </a:spcBef>
              <a:buNone/>
            </a:pP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tableti, </a:t>
            </a:r>
            <a:r>
              <a:rPr lang="vi-VN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telefonski uređaji)</a:t>
            </a: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ct val="0"/>
              </a:spcBef>
              <a:buNone/>
            </a:pPr>
            <a:endParaRPr lang="hr-HR" altLang="sr-Latn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U današnje je doba većina dokaznog materijala pohranjena na nekom od medija za</a:t>
            </a:r>
          </a:p>
          <a:p>
            <a:pPr algn="just">
              <a:spcBef>
                <a:spcPct val="0"/>
              </a:spcBef>
              <a:buNone/>
            </a:pP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digitalnu pohranu podataka. Papirnati dokazi sve se manje pronalaze u praksi.</a:t>
            </a:r>
          </a:p>
          <a:p>
            <a:pPr algn="just">
              <a:spcBef>
                <a:spcPct val="0"/>
              </a:spcBef>
              <a:buNone/>
            </a:pPr>
            <a:endParaRPr lang="hr-HR" altLang="sr-Latn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en-US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nužno da djelatnici Agencije koji provode nenajavljene</a:t>
            </a:r>
            <a:r>
              <a:rPr lang="en-US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pretrage budu osposobljeni za</a:t>
            </a:r>
          </a:p>
          <a:p>
            <a:pPr algn="just">
              <a:spcBef>
                <a:spcPct val="0"/>
              </a:spcBef>
              <a:buNone/>
            </a:pP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forenzičko prikupljanje i obradu digitalnih</a:t>
            </a:r>
            <a:r>
              <a:rPr lang="en-US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podataka, kao i da Agencija bude opremljena</a:t>
            </a:r>
          </a:p>
          <a:p>
            <a:pPr algn="just">
              <a:spcBef>
                <a:spcPct val="0"/>
              </a:spcBef>
              <a:buNone/>
            </a:pP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posebnim hardverskim </a:t>
            </a:r>
            <a:r>
              <a:rPr lang="en-US" altLang="sr-Latn-RS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softverskim alatima</a:t>
            </a:r>
            <a:r>
              <a:rPr lang="en-US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0135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DIGITALNA FORENZIKA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Bef>
                <a:spcPct val="0"/>
              </a:spcBef>
              <a:buNone/>
              <a:defRPr/>
            </a:pPr>
            <a:r>
              <a:rPr lang="hr-HR" altLang="sr-Latn-RS" sz="2600" dirty="0">
                <a:latin typeface="Arial" panose="020B0604020202020204" pitchFamily="34" charset="0"/>
                <a:cs typeface="Arial" panose="020B0604020202020204" pitchFamily="34" charset="0"/>
              </a:rPr>
              <a:t>Digitalna/računalna forenzika je znanost o prikupljanju, obradi i prezentiranju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hr-HR" altLang="sr-Latn-RS" sz="2600" dirty="0">
                <a:latin typeface="Arial" panose="020B0604020202020204" pitchFamily="34" charset="0"/>
                <a:cs typeface="Arial" panose="020B0604020202020204" pitchFamily="34" charset="0"/>
              </a:rPr>
              <a:t>digitalnih podataka.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hr-HR" altLang="sr-Latn-R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r>
              <a:rPr lang="hr-HR" altLang="sr-Latn-RS" sz="2600" dirty="0">
                <a:latin typeface="Arial" panose="020B0604020202020204" pitchFamily="34" charset="0"/>
                <a:cs typeface="Arial" panose="020B0604020202020204" pitchFamily="34" charset="0"/>
              </a:rPr>
              <a:t>Faze u postupku: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hr-HR" altLang="sr-Latn-R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AutoNum type="arabicPeriod"/>
              <a:defRPr/>
            </a:pPr>
            <a:r>
              <a:rPr lang="hr-HR" altLang="sr-Latn-RS" sz="2600" b="1" dirty="0">
                <a:latin typeface="Arial" panose="020B0604020202020204" pitchFamily="34" charset="0"/>
                <a:cs typeface="Arial" panose="020B0604020202020204" pitchFamily="34" charset="0"/>
              </a:rPr>
              <a:t>Priprema </a:t>
            </a:r>
            <a:r>
              <a:rPr lang="hr-HR" altLang="sr-Latn-RS" sz="2600" dirty="0">
                <a:latin typeface="Arial" panose="020B0604020202020204" pitchFamily="34" charset="0"/>
                <a:cs typeface="Arial" panose="020B0604020202020204" pitchFamily="34" charset="0"/>
              </a:rPr>
              <a:t>- detektiranje medija na kojima</a:t>
            </a:r>
            <a:r>
              <a:rPr lang="en-US" altLang="sr-Latn-R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2600" dirty="0">
                <a:latin typeface="Arial" panose="020B0604020202020204" pitchFamily="34" charset="0"/>
                <a:cs typeface="Arial" panose="020B0604020202020204" pitchFamily="34" charset="0"/>
              </a:rPr>
              <a:t>mogu biti sačuvani digitalni</a:t>
            </a:r>
            <a:endParaRPr lang="en-US" altLang="sr-Latn-R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hr-HR" altLang="sr-Latn-RS" sz="2600" dirty="0">
                <a:latin typeface="Arial" panose="020B0604020202020204" pitchFamily="34" charset="0"/>
                <a:cs typeface="Arial" panose="020B0604020202020204" pitchFamily="34" charset="0"/>
              </a:rPr>
              <a:t>podaci,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hr-HR" altLang="sr-Latn-R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r>
              <a:rPr lang="hr-HR" altLang="sr-Latn-RS" sz="26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hr-HR" altLang="sr-Latn-RS" sz="2600" b="1" dirty="0">
                <a:latin typeface="Arial" panose="020B0604020202020204" pitchFamily="34" charset="0"/>
                <a:cs typeface="Arial" panose="020B0604020202020204" pitchFamily="34" charset="0"/>
              </a:rPr>
              <a:t>Prikupljanje podataka </a:t>
            </a:r>
            <a:r>
              <a:rPr lang="hr-HR" altLang="sr-Latn-RS" sz="2600" dirty="0">
                <a:latin typeface="Arial" panose="020B0604020202020204" pitchFamily="34" charset="0"/>
                <a:cs typeface="Arial" panose="020B0604020202020204" pitchFamily="34" charset="0"/>
              </a:rPr>
              <a:t>- načinom na koji se osigurava da integritet</a:t>
            </a:r>
            <a:endParaRPr lang="en-US" altLang="sr-Latn-R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r>
              <a:rPr lang="hr-HR" altLang="sr-Latn-RS" sz="2600" dirty="0">
                <a:latin typeface="Arial" panose="020B0604020202020204" pitchFamily="34" charset="0"/>
                <a:cs typeface="Arial" panose="020B0604020202020204" pitchFamily="34" charset="0"/>
              </a:rPr>
              <a:t>digitalnih podataka bude u potpunosti sačuvan,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hr-HR" altLang="sr-Latn-R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r>
              <a:rPr lang="hr-HR" altLang="sr-Latn-RS" sz="2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hr-HR" altLang="sr-Latn-RS" sz="2600" b="1" dirty="0">
                <a:latin typeface="Arial" panose="020B0604020202020204" pitchFamily="34" charset="0"/>
                <a:cs typeface="Arial" panose="020B0604020202020204" pitchFamily="34" charset="0"/>
              </a:rPr>
              <a:t>. Obrada podataka </a:t>
            </a:r>
            <a:r>
              <a:rPr lang="hr-HR" altLang="sr-Latn-RS" sz="2600" dirty="0">
                <a:latin typeface="Arial" panose="020B0604020202020204" pitchFamily="34" charset="0"/>
                <a:cs typeface="Arial" panose="020B0604020202020204" pitchFamily="34" charset="0"/>
              </a:rPr>
              <a:t>- pronalaženje dokaza u prikupljenim digitalnim</a:t>
            </a:r>
            <a:endParaRPr lang="en-US" altLang="sr-Latn-R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r>
              <a:rPr lang="hr-HR" altLang="sr-Latn-RS" sz="2600" dirty="0">
                <a:latin typeface="Arial" panose="020B0604020202020204" pitchFamily="34" charset="0"/>
                <a:cs typeface="Arial" panose="020B0604020202020204" pitchFamily="34" charset="0"/>
              </a:rPr>
              <a:t>podacima, njihovo izdvajanje i prezentiranje.</a:t>
            </a: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25</a:t>
            </a:fld>
            <a:endParaRPr lang="en-GB"/>
          </a:p>
        </p:txBody>
      </p:sp>
      <p:pic>
        <p:nvPicPr>
          <p:cNvPr id="6" name="Picture 8" descr="TOSHIBA Satellite P50t-A-10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57" y="154547"/>
            <a:ext cx="2575774" cy="1700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53866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2246"/>
            <a:ext cx="9915525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hr-HR" altLang="sr-Latn-RS" dirty="0">
                <a:solidFill>
                  <a:srgbClr val="660066"/>
                </a:solidFill>
                <a:latin typeface="Arial" charset="0"/>
                <a:cs typeface="Arial" charset="0"/>
              </a:rPr>
            </a:br>
            <a:r>
              <a:rPr lang="hr-HR" altLang="sr-Latn-RS" sz="4000" dirty="0">
                <a:solidFill>
                  <a:srgbClr val="1E3C5A"/>
                </a:solidFill>
                <a:latin typeface="Arial" charset="0"/>
                <a:cs typeface="Arial" charset="0"/>
              </a:rPr>
              <a:t>OSLOBOĐENJE ILI UMANJENJE SANKCIJE (LENIENCY)</a:t>
            </a:r>
            <a:br>
              <a:rPr lang="hr-HR" altLang="sr-Latn-RS" sz="4000" dirty="0">
                <a:solidFill>
                  <a:srgbClr val="1E3C5A"/>
                </a:solidFill>
                <a:latin typeface="Arial" charset="0"/>
                <a:cs typeface="Arial" charset="0"/>
              </a:rPr>
            </a:br>
            <a:endParaRPr lang="hr-HR" sz="4000" dirty="0">
              <a:solidFill>
                <a:srgbClr val="1E3C5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33090" cy="4351338"/>
          </a:xfrm>
        </p:spPr>
        <p:txBody>
          <a:bodyPr>
            <a:noAutofit/>
          </a:bodyPr>
          <a:lstStyle/>
          <a:p>
            <a:pPr algn="just">
              <a:spcBef>
                <a:spcPct val="0"/>
              </a:spcBef>
              <a:defRPr/>
            </a:pPr>
            <a:endParaRPr lang="hr-HR" altLang="sr-Latn-RS" sz="2000" dirty="0">
              <a:latin typeface="Arial" charset="0"/>
              <a:cs typeface="Arial" charset="0"/>
            </a:endParaRPr>
          </a:p>
          <a:p>
            <a:pPr algn="just">
              <a:spcBef>
                <a:spcPct val="0"/>
              </a:spcBef>
              <a:defRPr/>
            </a:pPr>
            <a:r>
              <a:rPr lang="hr-HR" altLang="sr-Latn-RS" sz="1800" dirty="0">
                <a:latin typeface="Arial" charset="0"/>
                <a:cs typeface="Arial" charset="0"/>
              </a:rPr>
              <a:t>Programi za oslobođenje ili smanjivanje kazne za poduzetnika/sudionika kartela </a:t>
            </a:r>
            <a:r>
              <a:rPr lang="hr-HR" altLang="sr-Latn-RS" sz="1800" dirty="0">
                <a:solidFill>
                  <a:srgbClr val="00CC00"/>
                </a:solidFill>
                <a:latin typeface="Arial" charset="0"/>
                <a:cs typeface="Arial" charset="0"/>
              </a:rPr>
              <a:t>koji prvi Agenciji/EK</a:t>
            </a: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hr-HR" altLang="sr-Latn-RS" sz="1800" dirty="0">
                <a:solidFill>
                  <a:srgbClr val="00CC00"/>
                </a:solidFill>
                <a:latin typeface="Arial" charset="0"/>
                <a:cs typeface="Arial" charset="0"/>
              </a:rPr>
              <a:t>prijavi kartel, dostavi relevantne dokaze</a:t>
            </a:r>
            <a:r>
              <a:rPr lang="hr-HR" altLang="sr-Latn-RS" sz="1800" dirty="0">
                <a:solidFill>
                  <a:srgbClr val="336699"/>
                </a:solidFill>
                <a:latin typeface="Arial" charset="0"/>
                <a:cs typeface="Arial" charset="0"/>
              </a:rPr>
              <a:t>, </a:t>
            </a:r>
            <a:r>
              <a:rPr lang="hr-HR" altLang="sr-Latn-RS" sz="1800" dirty="0">
                <a:latin typeface="Arial" charset="0"/>
                <a:cs typeface="Arial" charset="0"/>
              </a:rPr>
              <a:t>surađuje tijekom postupka. Oslobođenje ili smanjivanje kazne</a:t>
            </a:r>
            <a:r>
              <a:rPr lang="hr-HR" altLang="sr-Latn-RS" sz="1800" dirty="0">
                <a:solidFill>
                  <a:srgbClr val="00CC00"/>
                </a:solidFill>
                <a:latin typeface="Arial" charset="0"/>
                <a:cs typeface="Arial" charset="0"/>
              </a:rPr>
              <a:t>-ovisno o vremenu uključivanja u postupak i važnosti dostavljenih dokaza i informacija.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hr-HR" altLang="sr-Latn-RS" sz="1800" dirty="0">
              <a:solidFill>
                <a:srgbClr val="336699"/>
              </a:solidFill>
              <a:latin typeface="Arial" charset="0"/>
              <a:cs typeface="Arial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hr-HR" altLang="sr-Latn-RS" sz="1800" dirty="0">
                <a:latin typeface="Arial" charset="0"/>
                <a:cs typeface="Arial" charset="0"/>
              </a:rPr>
              <a:t>Primjenom pokajničkih programa otkriveni najveći karteli u EU u posljednjih nekoliko godina te kažnjeni s visokim sankcijama.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hr-HR" altLang="sr-Latn-RS" sz="1800" b="1" dirty="0">
              <a:latin typeface="Arial" charset="0"/>
              <a:cs typeface="Arial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hr-HR" altLang="sr-Latn-RS" sz="1800" b="1" dirty="0">
                <a:latin typeface="Arial" charset="0"/>
                <a:cs typeface="Arial" charset="0"/>
              </a:rPr>
              <a:t>OSLOBOĐENJE OD KAZNE: </a:t>
            </a:r>
            <a:r>
              <a:rPr lang="hr-HR" altLang="sr-Latn-RS" sz="1800" dirty="0">
                <a:latin typeface="Arial" charset="0"/>
                <a:cs typeface="Arial" charset="0"/>
              </a:rPr>
              <a:t>Agencija može osloboditi od plaćanja upravno-kaznene mjere</a:t>
            </a:r>
            <a:r>
              <a:rPr lang="en-US" altLang="sr-Latn-RS" sz="1800" dirty="0">
                <a:latin typeface="Arial" charset="0"/>
                <a:cs typeface="Arial" charset="0"/>
              </a:rPr>
              <a:t> </a:t>
            </a:r>
            <a:r>
              <a:rPr lang="hr-HR" altLang="sr-Latn-RS" sz="1800" dirty="0">
                <a:latin typeface="Arial" charset="0"/>
                <a:cs typeface="Arial" charset="0"/>
              </a:rPr>
              <a:t>sudionika zabranjenog </a:t>
            </a:r>
            <a:r>
              <a:rPr lang="hr-HR" altLang="sr-Latn-RS" sz="1800" dirty="0" err="1">
                <a:latin typeface="Arial" charset="0"/>
                <a:cs typeface="Arial" charset="0"/>
              </a:rPr>
              <a:t>kartelnog</a:t>
            </a:r>
            <a:r>
              <a:rPr lang="hr-HR" altLang="sr-Latn-RS" sz="1800" dirty="0">
                <a:latin typeface="Arial" charset="0"/>
                <a:cs typeface="Arial" charset="0"/>
              </a:rPr>
              <a:t> sporazuma koji prvi obavijesti Agenciju o kartelu </a:t>
            </a:r>
            <a:r>
              <a:rPr lang="en-US" altLang="sr-Latn-RS" sz="1800" dirty="0" err="1">
                <a:latin typeface="Arial" charset="0"/>
                <a:cs typeface="Arial" charset="0"/>
              </a:rPr>
              <a:t>i</a:t>
            </a:r>
            <a:r>
              <a:rPr lang="en-US" altLang="sr-Latn-RS" sz="1800" dirty="0">
                <a:latin typeface="Arial" charset="0"/>
                <a:cs typeface="Arial" charset="0"/>
              </a:rPr>
              <a:t> </a:t>
            </a:r>
            <a:r>
              <a:rPr lang="hr-HR" altLang="sr-Latn-RS" sz="1800" dirty="0">
                <a:latin typeface="Arial" charset="0"/>
                <a:cs typeface="Arial" charset="0"/>
              </a:rPr>
              <a:t>dostavi dokaze za pokretanje postupka ili utvrđivanje povrede ZZTN-a kada je Agencija već pokrenula postupak ali nije imala dovoljno dokaza za utvrđivanje kartela.</a:t>
            </a:r>
          </a:p>
          <a:p>
            <a:pPr algn="just"/>
            <a:r>
              <a:rPr lang="hr-HR" altLang="sr-Latn-RS" sz="1800" b="1" dirty="0">
                <a:latin typeface="Arial" charset="0"/>
                <a:cs typeface="Arial" charset="0"/>
              </a:rPr>
              <a:t>UMANJENJE KAZNE: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Agencija može izreći onim sudionicima kartela koji ne </a:t>
            </a: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ispunjavaju uvjete za oslobođenje od upravno-kaznene mjere ali su Agenciji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dostavili 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dodatne valjane dokaze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koji su, uz dokaze koje je Agencija već utvrdila u postupku, bili od </a:t>
            </a: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odlučujućeg značaja za okončanje postupka utvrđenja kartela.</a:t>
            </a:r>
            <a:endParaRPr lang="hr-HR" altLang="sr-Latn-R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hr-HR" altLang="sr-Latn-RS" sz="1800" dirty="0">
              <a:latin typeface="Arial" charset="0"/>
              <a:cs typeface="Arial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hr-HR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3854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altLang="sr-Latn-RS" sz="3600" dirty="0">
                <a:solidFill>
                  <a:srgbClr val="1E3C5A"/>
                </a:solidFill>
                <a:latin typeface="+mn-lt"/>
                <a:cs typeface="Arial" charset="0"/>
              </a:rPr>
              <a:t>AZTN protiv </a:t>
            </a:r>
            <a:r>
              <a:rPr lang="en-US" sz="3600" dirty="0">
                <a:solidFill>
                  <a:srgbClr val="002060"/>
                </a:solidFill>
                <a:latin typeface="+mn-lt"/>
              </a:rPr>
              <a:t>14 </a:t>
            </a:r>
            <a:r>
              <a:rPr lang="hr-HR" sz="3600" kern="1800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AUTOŠKOLA SA SPLITSKOG PODRUČJA</a:t>
            </a:r>
            <a:br>
              <a:rPr lang="en-US" sz="3600" b="1" kern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3600" dirty="0">
              <a:solidFill>
                <a:srgbClr val="1E3C5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4200"/>
            <a:ext cx="10515600" cy="435133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PROVEDBA NENAJAVLJENE PRETRAGE </a:t>
            </a:r>
          </a:p>
          <a:p>
            <a:pPr algn="just"/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Nalog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Visokog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Upravnog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suda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RH</a:t>
            </a:r>
          </a:p>
          <a:p>
            <a:pPr algn="just"/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Pretraga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provedena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8.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veljače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2018. u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dvije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auto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škole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</a:t>
            </a:r>
            <a:r>
              <a:rPr lang="hr-HR" sz="2400" dirty="0"/>
              <a:t>AŠ </a:t>
            </a:r>
            <a:r>
              <a:rPr lang="hr-HR" sz="2400" dirty="0" err="1"/>
              <a:t>Telefax</a:t>
            </a:r>
            <a:r>
              <a:rPr lang="hr-HR" sz="2400" dirty="0"/>
              <a:t> i AŠ Hajduk</a:t>
            </a:r>
            <a:r>
              <a:rPr lang="en-US" sz="2400" dirty="0"/>
              <a:t>)</a:t>
            </a:r>
          </a:p>
          <a:p>
            <a:pPr algn="just"/>
            <a:r>
              <a:rPr lang="en-US" sz="2400" dirty="0">
                <a:solidFill>
                  <a:srgbClr val="002060"/>
                </a:solidFill>
              </a:rPr>
              <a:t>P</a:t>
            </a:r>
            <a:r>
              <a:rPr lang="pl-PL" sz="2400" dirty="0">
                <a:solidFill>
                  <a:srgbClr val="002060"/>
                </a:solidFill>
              </a:rPr>
              <a:t>reslikana značajna količina dokumentacije u materijalnom i elektroničkom obliku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uzete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izjave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zakonskih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zastupnika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autoškola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utvrđeno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sudjelovanje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još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nekoliko</a:t>
            </a:r>
            <a:r>
              <a:rPr lang="en-US" sz="2400" dirty="0">
                <a:solidFill>
                  <a:srgbClr val="002060"/>
                </a:solidFill>
              </a:rPr>
              <a:t> auto </a:t>
            </a:r>
            <a:r>
              <a:rPr lang="en-US" sz="2400" dirty="0" err="1">
                <a:solidFill>
                  <a:srgbClr val="002060"/>
                </a:solidFill>
              </a:rPr>
              <a:t>škola</a:t>
            </a:r>
            <a:endParaRPr lang="en-US" sz="24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DOKAZI: 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</a:t>
            </a:r>
            <a:r>
              <a:rPr lang="hr-HR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izjave pojedinih predstavnika i zaposlenika autoškola u medijima, 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-p</a:t>
            </a:r>
            <a:r>
              <a:rPr lang="hr-HR" sz="24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rikupljeni</a:t>
            </a:r>
            <a:r>
              <a:rPr lang="hr-HR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podaci i isprave, iskazi i očitovanja predstavnika autoškola u samom postupku, 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</a:t>
            </a:r>
            <a:r>
              <a:rPr lang="hr-HR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prepiska između predstavnika autoškola u </a:t>
            </a:r>
            <a:r>
              <a:rPr lang="hr-HR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WhatsApp aplikaciji, </a:t>
            </a:r>
            <a:r>
              <a:rPr lang="hr-HR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koju su otkrili forenzični informatičari AZTN-a.</a:t>
            </a:r>
            <a:endParaRPr lang="hr-HR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 algn="just"/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2480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altLang="sr-Latn-RS" sz="3600" dirty="0">
                <a:solidFill>
                  <a:srgbClr val="002060"/>
                </a:solidFill>
                <a:latin typeface="+mn-lt"/>
                <a:cs typeface="Arial" charset="0"/>
              </a:rPr>
              <a:t>AZTN protiv </a:t>
            </a:r>
            <a:r>
              <a:rPr lang="en-US" sz="3600" dirty="0">
                <a:solidFill>
                  <a:srgbClr val="002060"/>
                </a:solidFill>
                <a:latin typeface="+mn-lt"/>
              </a:rPr>
              <a:t>14 </a:t>
            </a:r>
            <a:r>
              <a:rPr lang="hr-HR" sz="3600" kern="1800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AUTOŠKOLA SA SPLITSKOG PODRUČJA</a:t>
            </a:r>
            <a:br>
              <a:rPr lang="en-US" sz="3600" b="1" kern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3600" dirty="0">
              <a:solidFill>
                <a:srgbClr val="1E3C5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875" y="4011679"/>
            <a:ext cx="12601575" cy="4041708"/>
          </a:xfrm>
        </p:spPr>
        <p:txBody>
          <a:bodyPr>
            <a:normAutofit/>
          </a:bodyPr>
          <a:lstStyle/>
          <a:p>
            <a:pPr marL="0" marR="0" indent="0" algn="just" rtl="0">
              <a:buNone/>
            </a:pPr>
            <a:r>
              <a:rPr lang="en-US" altLang="zh-CN" sz="1800" dirty="0" err="1">
                <a:latin typeface="Arial" panose="020B0604020202020204" pitchFamily="34" charset="0"/>
              </a:rPr>
              <a:t>Tablica</a:t>
            </a:r>
            <a:r>
              <a:rPr lang="en-US" altLang="zh-CN" sz="1800" dirty="0">
                <a:latin typeface="Arial" panose="020B0604020202020204" pitchFamily="34" charset="0"/>
              </a:rPr>
              <a:t>: </a:t>
            </a:r>
            <a:r>
              <a:rPr lang="hr-HR" altLang="zh-CN" sz="1800" b="0" i="0" u="none" strike="noStrike" baseline="0" dirty="0">
                <a:latin typeface="Arial" panose="020B0604020202020204" pitchFamily="34" charset="0"/>
              </a:rPr>
              <a:t>Pregled cijena 15 autoškola prije i poslije 1. siječnja</a:t>
            </a:r>
            <a:endParaRPr lang="en-US" altLang="zh-CN" sz="1800" b="0" i="0" u="none" strike="noStrike" baseline="0" dirty="0">
              <a:latin typeface="Arial" panose="020B0604020202020204" pitchFamily="34" charset="0"/>
            </a:endParaRPr>
          </a:p>
          <a:p>
            <a:pPr marL="0" indent="0" algn="just">
              <a:buNone/>
            </a:pPr>
            <a:endParaRPr lang="en-US" altLang="zh-CN" sz="1800" b="0" i="0" u="none" strike="noStrike" baseline="0" dirty="0">
              <a:latin typeface="Arial" panose="020B0604020202020204" pitchFamily="34" charset="0"/>
            </a:endParaRPr>
          </a:p>
          <a:p>
            <a:pPr marL="0" indent="0" algn="just">
              <a:buNone/>
            </a:pPr>
            <a:endParaRPr lang="hr-HR" altLang="zh-CN" sz="1800" b="0" i="0" u="none" strike="noStrike" baseline="0" dirty="0">
              <a:latin typeface="Arial" panose="020B0604020202020204" pitchFamily="34" charset="0"/>
            </a:endParaRPr>
          </a:p>
          <a:p>
            <a:pPr marL="0" indent="0" algn="just">
              <a:buNone/>
            </a:pPr>
            <a:endParaRPr lang="hr-HR" altLang="zh-CN" sz="1800" b="0" i="0" u="none" strike="noStrike" baseline="0" dirty="0">
              <a:latin typeface="Arial" panose="020B0604020202020204" pitchFamily="34" charset="0"/>
            </a:endParaRPr>
          </a:p>
          <a:p>
            <a:pPr marL="0" marR="0" indent="0" algn="just" rtl="0">
              <a:buNone/>
            </a:pPr>
            <a:endParaRPr lang="hr-HR" altLang="zh-CN" sz="1800" b="0" i="0" u="none" strike="noStrike" baseline="0" dirty="0">
              <a:latin typeface="Times New Roman" panose="02020603050405020304" pitchFamily="18" charset="0"/>
            </a:endParaRPr>
          </a:p>
          <a:p>
            <a:pPr marL="0" marR="0" indent="0" algn="just" rtl="0">
              <a:buNone/>
            </a:pPr>
            <a:r>
              <a:rPr lang="en-US" sz="1600" i="1" dirty="0" err="1">
                <a:solidFill>
                  <a:srgbClr val="002060"/>
                </a:solidFill>
              </a:rPr>
              <a:t>Iz</a:t>
            </a:r>
            <a:r>
              <a:rPr lang="hr-HR" sz="1600" i="1" dirty="0" err="1">
                <a:solidFill>
                  <a:srgbClr val="002060"/>
                </a:solidFill>
              </a:rPr>
              <a:t>vor</a:t>
            </a:r>
            <a:r>
              <a:rPr lang="hr-HR" sz="1600" i="1" dirty="0">
                <a:solidFill>
                  <a:srgbClr val="002060"/>
                </a:solidFill>
              </a:rPr>
              <a:t>: Očitovanja autoškola i HAK-a zaprimljena u razdoblju od 26.02.2018. do 24. kolovoza 2018. Obrada: AZTN</a:t>
            </a:r>
            <a:endParaRPr lang="en-US" altLang="zh-CN" sz="1600" b="0" i="1" u="none" strike="noStrike" baseline="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0" marR="0" indent="0" algn="just" rtl="0">
              <a:buNone/>
            </a:pPr>
            <a:endParaRPr lang="en-US" altLang="zh-CN" sz="1800" dirty="0">
              <a:latin typeface="Arial" panose="020B0604020202020204" pitchFamily="34" charset="0"/>
            </a:endParaRPr>
          </a:p>
          <a:p>
            <a:pPr marL="0" marR="0" indent="0" algn="just" rtl="0">
              <a:buNone/>
            </a:pPr>
            <a:endParaRPr lang="en-US" altLang="zh-CN" sz="1800" b="0" i="0" u="none" strike="noStrike" baseline="0" dirty="0">
              <a:latin typeface="Arial" panose="020B0604020202020204" pitchFamily="34" charset="0"/>
            </a:endParaRPr>
          </a:p>
          <a:p>
            <a:pPr marL="0" marR="0" indent="0" algn="just" rtl="0">
              <a:buNone/>
            </a:pPr>
            <a:endParaRPr lang="en-US" altLang="zh-CN" sz="1800" dirty="0">
              <a:latin typeface="Arial" panose="020B0604020202020204" pitchFamily="34" charset="0"/>
            </a:endParaRPr>
          </a:p>
          <a:p>
            <a:pPr marL="0" marR="0" indent="0" algn="just" rtl="0">
              <a:buNone/>
            </a:pPr>
            <a:endParaRPr lang="hr-HR" altLang="zh-CN" sz="1800" b="0" i="0" u="none" strike="noStrike" baseline="0" dirty="0">
              <a:latin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D1090AF3-8CBC-4EFD-9B6F-D26BB6CCE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646" y="1908051"/>
            <a:ext cx="137460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TABLICA: </a:t>
            </a:r>
            <a:r>
              <a:rPr lang="en-US" b="1" dirty="0" err="1">
                <a:solidFill>
                  <a:srgbClr val="002060"/>
                </a:solidFill>
              </a:rPr>
              <a:t>Pregled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cijena</a:t>
            </a:r>
            <a:r>
              <a:rPr lang="en-US" b="1" dirty="0">
                <a:solidFill>
                  <a:srgbClr val="002060"/>
                </a:solidFill>
              </a:rPr>
              <a:t> auto </a:t>
            </a:r>
            <a:r>
              <a:rPr lang="en-US" b="1" dirty="0" err="1">
                <a:solidFill>
                  <a:srgbClr val="002060"/>
                </a:solidFill>
              </a:rPr>
              <a:t>škola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prije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poslije</a:t>
            </a:r>
            <a:r>
              <a:rPr lang="en-US" b="1" dirty="0">
                <a:solidFill>
                  <a:srgbClr val="002060"/>
                </a:solidFill>
              </a:rPr>
              <a:t> 1. </a:t>
            </a:r>
            <a:r>
              <a:rPr lang="en-US" b="1" dirty="0" err="1">
                <a:solidFill>
                  <a:srgbClr val="002060"/>
                </a:solidFill>
              </a:rPr>
              <a:t>siječnja</a:t>
            </a:r>
            <a:r>
              <a:rPr lang="en-US" b="1" dirty="0">
                <a:solidFill>
                  <a:srgbClr val="002060"/>
                </a:solidFill>
              </a:rPr>
              <a:t> 2018.</a:t>
            </a:r>
            <a:endParaRPr lang="hr-HR" b="1" dirty="0">
              <a:solidFill>
                <a:srgbClr val="002060"/>
              </a:solidFill>
            </a:endParaRPr>
          </a:p>
        </p:txBody>
      </p:sp>
      <p:pic>
        <p:nvPicPr>
          <p:cNvPr id="1025" name="Picture 4">
            <a:extLst>
              <a:ext uri="{FF2B5EF4-FFF2-40B4-BE49-F238E27FC236}">
                <a16:creationId xmlns:a16="http://schemas.microsoft.com/office/drawing/2014/main" id="{8F022560-8085-4E75-8E96-BC07D01E92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2374425"/>
            <a:ext cx="9953625" cy="335200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FFAD269F-AEE5-422C-B929-4385CE3F662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17646" y="5651498"/>
            <a:ext cx="1374600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79169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altLang="sr-Latn-RS" sz="3600" dirty="0">
                <a:solidFill>
                  <a:srgbClr val="002060"/>
                </a:solidFill>
                <a:latin typeface="+mn-lt"/>
                <a:cs typeface="Arial" charset="0"/>
              </a:rPr>
              <a:t>AZTN protiv </a:t>
            </a:r>
            <a:r>
              <a:rPr lang="en-US" sz="3600" dirty="0">
                <a:solidFill>
                  <a:srgbClr val="002060"/>
                </a:solidFill>
                <a:latin typeface="+mn-lt"/>
              </a:rPr>
              <a:t>14 </a:t>
            </a:r>
            <a:r>
              <a:rPr lang="hr-HR" sz="3600" kern="1800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AUTOŠKOLA SA SPLITSKOG PODRUČJA</a:t>
            </a:r>
            <a:br>
              <a:rPr lang="en-US" sz="3600" b="1" kern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3600" dirty="0">
              <a:solidFill>
                <a:srgbClr val="1E3C5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46" y="1908051"/>
            <a:ext cx="13222129" cy="5562657"/>
          </a:xfrm>
        </p:spPr>
        <p:txBody>
          <a:bodyPr>
            <a:normAutofit/>
          </a:bodyPr>
          <a:lstStyle/>
          <a:p>
            <a:pPr marL="0" marR="0" indent="0" algn="just" rtl="0">
              <a:buNone/>
            </a:pPr>
            <a:endParaRPr lang="en-US" altLang="zh-CN" sz="1800" b="0" i="0" u="none" strike="noStrike" baseline="0" dirty="0">
              <a:latin typeface="Arial" panose="020B0604020202020204" pitchFamily="34" charset="0"/>
            </a:endParaRPr>
          </a:p>
          <a:p>
            <a:pPr marL="0" marR="0" indent="0" algn="just" rtl="0">
              <a:buNone/>
            </a:pPr>
            <a:endParaRPr lang="en-US" altLang="zh-CN" sz="1800" dirty="0">
              <a:latin typeface="Arial" panose="020B0604020202020204" pitchFamily="34" charset="0"/>
            </a:endParaRPr>
          </a:p>
          <a:p>
            <a:pPr marL="0" marR="0" indent="0" algn="just" rtl="0">
              <a:buNone/>
            </a:pPr>
            <a:endParaRPr lang="hr-HR" altLang="zh-CN" sz="1800" b="0" i="0" u="none" strike="noStrike" baseline="0" dirty="0">
              <a:latin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D1090AF3-8CBC-4EFD-9B6F-D26BB6CCE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646" y="-1831432"/>
            <a:ext cx="11898154" cy="7848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>
                <a:solidFill>
                  <a:srgbClr val="002060"/>
                </a:solidFill>
              </a:rPr>
              <a:t>ZAKLJUČAK ANALIZE CIJENA IZ TABLICE: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d</a:t>
            </a:r>
            <a:r>
              <a:rPr lang="hr-HR" sz="2400" dirty="0">
                <a:solidFill>
                  <a:srgbClr val="002060"/>
                </a:solidFill>
              </a:rPr>
              <a:t>o povećanja cijena došlo </a:t>
            </a:r>
            <a:r>
              <a:rPr lang="en-US" sz="2400" dirty="0">
                <a:solidFill>
                  <a:srgbClr val="002060"/>
                </a:solidFill>
              </a:rPr>
              <a:t>je </a:t>
            </a:r>
            <a:r>
              <a:rPr lang="hr-HR" sz="2400" dirty="0">
                <a:solidFill>
                  <a:srgbClr val="002060"/>
                </a:solidFill>
              </a:rPr>
              <a:t>u svim autoškolama i to </a:t>
            </a:r>
            <a:r>
              <a:rPr lang="hr-HR" sz="2400" u="sng" dirty="0">
                <a:solidFill>
                  <a:srgbClr val="002060"/>
                </a:solidFill>
              </a:rPr>
              <a:t>za približan iznos. </a:t>
            </a:r>
            <a:endParaRPr lang="en-US" sz="2400" u="sng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p</a:t>
            </a:r>
            <a:r>
              <a:rPr lang="hr-HR" sz="2400" dirty="0" err="1">
                <a:solidFill>
                  <a:srgbClr val="002060"/>
                </a:solidFill>
              </a:rPr>
              <a:t>orast</a:t>
            </a:r>
            <a:r>
              <a:rPr lang="hr-HR" sz="2400" dirty="0">
                <a:solidFill>
                  <a:srgbClr val="002060"/>
                </a:solidFill>
              </a:rPr>
              <a:t> cijene kretao se u </a:t>
            </a:r>
            <a:r>
              <a:rPr lang="hr-HR" sz="2400" u="sng" dirty="0">
                <a:solidFill>
                  <a:srgbClr val="002060"/>
                </a:solidFill>
              </a:rPr>
              <a:t>rasponu od 10,05 posto do 13,75 posto</a:t>
            </a:r>
            <a:r>
              <a:rPr lang="hr-HR" sz="2400" dirty="0">
                <a:solidFill>
                  <a:srgbClr val="002060"/>
                </a:solidFill>
              </a:rPr>
              <a:t>. </a:t>
            </a:r>
            <a:endParaRPr lang="en-US" sz="24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a</a:t>
            </a:r>
            <a:r>
              <a:rPr lang="hr-HR" sz="2400" dirty="0" err="1">
                <a:solidFill>
                  <a:srgbClr val="002060"/>
                </a:solidFill>
              </a:rPr>
              <a:t>nalizom</a:t>
            </a:r>
            <a:r>
              <a:rPr lang="hr-HR" sz="2400" dirty="0">
                <a:solidFill>
                  <a:srgbClr val="002060"/>
                </a:solidFill>
              </a:rPr>
              <a:t> cijena autoškola od 1. siječnja 2018. vidljivo je da se cijene po pojedinim autoškolama </a:t>
            </a:r>
            <a:r>
              <a:rPr lang="en-US" sz="2400" dirty="0">
                <a:solidFill>
                  <a:srgbClr val="002060"/>
                </a:solidFill>
              </a:rPr>
              <a:t>r</a:t>
            </a:r>
            <a:r>
              <a:rPr lang="hr-HR" sz="2400" dirty="0" err="1">
                <a:solidFill>
                  <a:srgbClr val="002060"/>
                </a:solidFill>
              </a:rPr>
              <a:t>azlikuju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hr-HR" sz="2400" dirty="0">
                <a:solidFill>
                  <a:srgbClr val="002060"/>
                </a:solidFill>
              </a:rPr>
              <a:t>na prvi pogled stvoren </a:t>
            </a:r>
            <a:r>
              <a:rPr lang="hr-HR" sz="2400" u="sng" dirty="0">
                <a:solidFill>
                  <a:srgbClr val="002060"/>
                </a:solidFill>
              </a:rPr>
              <a:t>privid tržišnog natjecanja</a:t>
            </a:r>
            <a:r>
              <a:rPr lang="hr-HR" sz="2400" dirty="0">
                <a:solidFill>
                  <a:srgbClr val="002060"/>
                </a:solidFill>
              </a:rPr>
              <a:t>. </a:t>
            </a:r>
            <a:endParaRPr lang="en-US" sz="24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ALI </a:t>
            </a:r>
            <a:r>
              <a:rPr lang="hr-HR" sz="2400" dirty="0">
                <a:solidFill>
                  <a:srgbClr val="002060"/>
                </a:solidFill>
              </a:rPr>
              <a:t>u apsolutnom iznosu, razlike u cijenama među pojedinim autoškolama su minimalne</a:t>
            </a:r>
            <a:r>
              <a:rPr lang="en-US" sz="2400" dirty="0">
                <a:solidFill>
                  <a:srgbClr val="002060"/>
                </a:solidFill>
              </a:rPr>
              <a:t>, r</a:t>
            </a:r>
            <a:r>
              <a:rPr lang="hr-HR" sz="2400" dirty="0" err="1">
                <a:solidFill>
                  <a:srgbClr val="002060"/>
                </a:solidFill>
              </a:rPr>
              <a:t>azlika</a:t>
            </a:r>
            <a:r>
              <a:rPr lang="hr-HR" sz="2400" dirty="0">
                <a:solidFill>
                  <a:srgbClr val="002060"/>
                </a:solidFill>
              </a:rPr>
              <a:t> između najviše i najniže cijene autoškole, nakon 1. siječnja 2018. godine iznosi svega 90 kuna. </a:t>
            </a:r>
            <a:endParaRPr lang="en-US" sz="24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M</a:t>
            </a:r>
            <a:r>
              <a:rPr lang="hr-HR" sz="2400" dirty="0">
                <a:solidFill>
                  <a:srgbClr val="002060"/>
                </a:solidFill>
              </a:rPr>
              <a:t>ože </a:t>
            </a:r>
            <a:r>
              <a:rPr lang="en-US" sz="2400" dirty="0">
                <a:solidFill>
                  <a:srgbClr val="002060"/>
                </a:solidFill>
              </a:rPr>
              <a:t>se </a:t>
            </a:r>
            <a:r>
              <a:rPr lang="hr-HR" sz="2400" dirty="0">
                <a:solidFill>
                  <a:srgbClr val="002060"/>
                </a:solidFill>
              </a:rPr>
              <a:t>zaključiti kako </a:t>
            </a:r>
            <a:r>
              <a:rPr lang="hr-HR" sz="2400" b="1" dirty="0">
                <a:solidFill>
                  <a:srgbClr val="002060"/>
                </a:solidFill>
              </a:rPr>
              <a:t>ne postoji </a:t>
            </a:r>
            <a:r>
              <a:rPr lang="en-US" sz="2400" b="1" dirty="0" err="1">
                <a:solidFill>
                  <a:srgbClr val="002060"/>
                </a:solidFill>
              </a:rPr>
              <a:t>tržišno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hr-HR" sz="2400" b="1" dirty="0">
                <a:solidFill>
                  <a:srgbClr val="002060"/>
                </a:solidFill>
              </a:rPr>
              <a:t>natjecanje u pogledu cijena među autoškolama na mjerodavnom tržištu</a:t>
            </a:r>
            <a:r>
              <a:rPr lang="hr-HR" sz="2400" b="1" dirty="0"/>
              <a:t>. </a:t>
            </a:r>
            <a:endParaRPr lang="hr-HR" sz="2400" b="1" dirty="0">
              <a:solidFill>
                <a:srgbClr val="002060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FAD269F-AEE5-422C-B929-4385CE3F662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17646" y="5651498"/>
            <a:ext cx="1374600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8271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5E561-55E3-4828-A1A0-DB0B3DE63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altLang="sr-Latn-RS" sz="3600" dirty="0">
                <a:solidFill>
                  <a:srgbClr val="1E3C5A"/>
                </a:solidFill>
                <a:latin typeface="Arial" panose="020B0604020202020204" pitchFamily="34" charset="0"/>
              </a:rPr>
              <a:t>VRSTE SPORAZUMA</a:t>
            </a:r>
            <a:endParaRPr lang="hr-HR" sz="3600" dirty="0">
              <a:solidFill>
                <a:srgbClr val="1E3C5A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66F33-5425-4896-9CE1-4AD87D992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29404" cy="4351338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hr-HR" altLang="sr-Latn-RS" sz="2400" b="1" dirty="0">
                <a:latin typeface="Arial" panose="020B0604020202020204" pitchFamily="34" charset="0"/>
              </a:rPr>
              <a:t>VERTIKALNI I HORIZONTALNI SPORAZUMI</a:t>
            </a:r>
          </a:p>
          <a:p>
            <a:pPr marL="0" indent="0" algn="just">
              <a:buNone/>
            </a:pPr>
            <a:endParaRPr lang="hr-HR" altLang="sr-Latn-RS" sz="2400" b="1" dirty="0"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r-HR" altLang="sr-Latn-RS" sz="2400" b="1" dirty="0">
                <a:latin typeface="Arial" panose="020B0604020202020204" pitchFamily="34" charset="0"/>
              </a:rPr>
              <a:t>VERTIKALNI SPORAZUMI= </a:t>
            </a:r>
            <a:r>
              <a:rPr lang="hr-HR" altLang="sr-Latn-RS" sz="2400" dirty="0">
                <a:latin typeface="Arial" panose="020B0604020202020204" pitchFamily="34" charset="0"/>
              </a:rPr>
              <a:t>sporazumi između dvaju ili više</a:t>
            </a:r>
            <a:r>
              <a:rPr lang="en-US" altLang="sr-Latn-RS" sz="2400" dirty="0">
                <a:latin typeface="Arial" panose="020B0604020202020204" pitchFamily="34" charset="0"/>
              </a:rPr>
              <a:t> </a:t>
            </a:r>
            <a:r>
              <a:rPr lang="hr-HR" altLang="sr-Latn-RS" sz="2400" dirty="0">
                <a:latin typeface="Arial" panose="020B0604020202020204" pitchFamily="34" charset="0"/>
              </a:rPr>
              <a:t>neovisnih poduzetnika koji u svrhu tog sporazuma djeluju na različitim</a:t>
            </a:r>
            <a:r>
              <a:rPr lang="en-US" altLang="sr-Latn-RS" sz="2400" dirty="0">
                <a:latin typeface="Arial" panose="020B0604020202020204" pitchFamily="34" charset="0"/>
              </a:rPr>
              <a:t> </a:t>
            </a:r>
            <a:r>
              <a:rPr lang="hr-HR" altLang="sr-Latn-RS" sz="2400" dirty="0">
                <a:latin typeface="Arial" panose="020B0604020202020204" pitchFamily="34" charset="0"/>
              </a:rPr>
              <a:t>razinama proizvodnog ili distribucijskog lanca, u odnosu na uvjete po</a:t>
            </a:r>
            <a:r>
              <a:rPr lang="en-US" altLang="sr-Latn-RS" sz="2400" dirty="0">
                <a:latin typeface="Arial" panose="020B0604020202020204" pitchFamily="34" charset="0"/>
              </a:rPr>
              <a:t> </a:t>
            </a:r>
            <a:r>
              <a:rPr lang="hr-HR" altLang="sr-Latn-RS" sz="2400" dirty="0">
                <a:latin typeface="Arial" panose="020B0604020202020204" pitchFamily="34" charset="0"/>
              </a:rPr>
              <a:t>kojima poduzetnici mogu kupovati, prodavati ili preprodavati određene</a:t>
            </a:r>
            <a:r>
              <a:rPr lang="en-US" altLang="sr-Latn-RS" sz="2400" dirty="0">
                <a:latin typeface="Arial" panose="020B0604020202020204" pitchFamily="34" charset="0"/>
              </a:rPr>
              <a:t> </a:t>
            </a:r>
            <a:r>
              <a:rPr lang="hr-HR" altLang="sr-Latn-RS" sz="2400" dirty="0">
                <a:latin typeface="Arial" panose="020B0604020202020204" pitchFamily="34" charset="0"/>
              </a:rPr>
              <a:t>proizvode.</a:t>
            </a:r>
            <a:endParaRPr lang="en-US" altLang="sr-Latn-RS" sz="2400" dirty="0">
              <a:latin typeface="Arial" panose="020B0604020202020204" pitchFamily="34" charset="0"/>
            </a:endParaRPr>
          </a:p>
          <a:p>
            <a:pPr marL="609600" indent="-609600" algn="just">
              <a:buNone/>
            </a:pPr>
            <a:r>
              <a:rPr lang="hr-HR" altLang="sr-Latn-RS" sz="2400" dirty="0">
                <a:latin typeface="Arial" panose="020B0604020202020204" pitchFamily="34" charset="0"/>
              </a:rPr>
              <a:t>→</a:t>
            </a:r>
            <a:r>
              <a:rPr lang="en-US" altLang="sr-Latn-RS" sz="2400" dirty="0" err="1">
                <a:latin typeface="Arial" panose="020B0604020202020204" pitchFamily="34" charset="0"/>
              </a:rPr>
              <a:t>sporazumi</a:t>
            </a:r>
            <a:r>
              <a:rPr lang="en-US" altLang="sr-Latn-RS" sz="2400" dirty="0">
                <a:latin typeface="Arial" panose="020B0604020202020204" pitchFamily="34" charset="0"/>
              </a:rPr>
              <a:t> </a:t>
            </a:r>
            <a:r>
              <a:rPr lang="en-US" altLang="sr-Latn-RS" sz="2400" dirty="0" err="1">
                <a:latin typeface="Arial" panose="020B0604020202020204" pitchFamily="34" charset="0"/>
              </a:rPr>
              <a:t>sklopljeni</a:t>
            </a:r>
            <a:r>
              <a:rPr lang="en-US" altLang="sr-Latn-RS" sz="2400" dirty="0">
                <a:latin typeface="Arial" panose="020B0604020202020204" pitchFamily="34" charset="0"/>
              </a:rPr>
              <a:t> </a:t>
            </a:r>
            <a:r>
              <a:rPr lang="en-US" altLang="sr-Latn-RS" sz="2400" b="1" u="sng" dirty="0" err="1">
                <a:latin typeface="Arial" panose="020B0604020202020204" pitchFamily="34" charset="0"/>
              </a:rPr>
              <a:t>između</a:t>
            </a:r>
            <a:r>
              <a:rPr lang="en-US" altLang="sr-Latn-RS" sz="2400" b="1" u="sng" dirty="0">
                <a:latin typeface="Arial" panose="020B0604020202020204" pitchFamily="34" charset="0"/>
              </a:rPr>
              <a:t> </a:t>
            </a:r>
            <a:r>
              <a:rPr lang="en-US" altLang="sr-Latn-RS" sz="2400" b="1" u="sng" dirty="0" err="1">
                <a:latin typeface="Arial" panose="020B0604020202020204" pitchFamily="34" charset="0"/>
              </a:rPr>
              <a:t>poduzetnika</a:t>
            </a:r>
            <a:r>
              <a:rPr lang="en-US" altLang="sr-Latn-RS" sz="2400" b="1" u="sng" dirty="0">
                <a:latin typeface="Arial" panose="020B0604020202020204" pitchFamily="34" charset="0"/>
              </a:rPr>
              <a:t> </a:t>
            </a:r>
            <a:r>
              <a:rPr lang="en-US" altLang="sr-Latn-RS" sz="2400" b="1" u="sng" dirty="0" err="1">
                <a:latin typeface="Arial" panose="020B0604020202020204" pitchFamily="34" charset="0"/>
              </a:rPr>
              <a:t>koji</a:t>
            </a:r>
            <a:r>
              <a:rPr lang="en-US" altLang="sr-Latn-RS" sz="2400" b="1" u="sng" dirty="0">
                <a:latin typeface="Arial" panose="020B0604020202020204" pitchFamily="34" charset="0"/>
              </a:rPr>
              <a:t> </a:t>
            </a:r>
            <a:r>
              <a:rPr lang="en-US" altLang="sr-Latn-RS" sz="2400" b="1" u="sng" dirty="0" err="1">
                <a:latin typeface="Arial" panose="020B0604020202020204" pitchFamily="34" charset="0"/>
              </a:rPr>
              <a:t>nisu</a:t>
            </a:r>
            <a:r>
              <a:rPr lang="en-US" altLang="sr-Latn-RS" sz="2400" b="1" u="sng" dirty="0">
                <a:latin typeface="Arial" panose="020B0604020202020204" pitchFamily="34" charset="0"/>
              </a:rPr>
              <a:t> </a:t>
            </a:r>
            <a:r>
              <a:rPr lang="en-US" altLang="sr-Latn-RS" sz="2400" b="1" u="sng" dirty="0" err="1">
                <a:latin typeface="Arial" panose="020B0604020202020204" pitchFamily="34" charset="0"/>
              </a:rPr>
              <a:t>konkurenti</a:t>
            </a:r>
            <a:r>
              <a:rPr lang="en-US" altLang="sr-Latn-RS" sz="2400" dirty="0">
                <a:latin typeface="Arial" panose="020B0604020202020204" pitchFamily="34" charset="0"/>
              </a:rPr>
              <a:t>!</a:t>
            </a:r>
          </a:p>
          <a:p>
            <a:pPr marL="609600" indent="-609600" algn="just">
              <a:buNone/>
            </a:pPr>
            <a:r>
              <a:rPr lang="en-US" altLang="sr-Latn-RS" sz="2400" dirty="0">
                <a:latin typeface="Arial" panose="020B0604020202020204" pitchFamily="34" charset="0"/>
              </a:rPr>
              <a:t>→</a:t>
            </a:r>
            <a:r>
              <a:rPr lang="en-US" altLang="sr-Latn-RS" sz="2400" dirty="0" err="1">
                <a:latin typeface="Arial" panose="020B0604020202020204" pitchFamily="34" charset="0"/>
              </a:rPr>
              <a:t>najčešće</a:t>
            </a:r>
            <a:r>
              <a:rPr lang="en-US" altLang="sr-Latn-RS" sz="2400" dirty="0">
                <a:latin typeface="Arial" panose="020B0604020202020204" pitchFamily="34" charset="0"/>
              </a:rPr>
              <a:t> </a:t>
            </a:r>
            <a:r>
              <a:rPr lang="en-US" altLang="sr-Latn-RS" sz="2400" dirty="0" err="1">
                <a:latin typeface="Arial" panose="020B0604020202020204" pitchFamily="34" charset="0"/>
              </a:rPr>
              <a:t>sporazumi</a:t>
            </a:r>
            <a:r>
              <a:rPr lang="en-US" altLang="sr-Latn-RS" sz="2400" dirty="0">
                <a:latin typeface="Arial" panose="020B0604020202020204" pitchFamily="34" charset="0"/>
              </a:rPr>
              <a:t> </a:t>
            </a:r>
            <a:r>
              <a:rPr lang="en-US" altLang="sr-Latn-RS" sz="2400" dirty="0" err="1">
                <a:latin typeface="Arial" panose="020B0604020202020204" pitchFamily="34" charset="0"/>
              </a:rPr>
              <a:t>između</a:t>
            </a:r>
            <a:r>
              <a:rPr lang="en-US" altLang="sr-Latn-RS" sz="2400" dirty="0">
                <a:latin typeface="Arial" panose="020B0604020202020204" pitchFamily="34" charset="0"/>
              </a:rPr>
              <a:t> </a:t>
            </a:r>
            <a:r>
              <a:rPr lang="en-US" altLang="sr-Latn-RS" sz="2400" dirty="0" err="1">
                <a:latin typeface="Arial" panose="020B0604020202020204" pitchFamily="34" charset="0"/>
              </a:rPr>
              <a:t>dobavljača</a:t>
            </a:r>
            <a:r>
              <a:rPr lang="en-US" altLang="sr-Latn-RS" sz="2400" dirty="0">
                <a:latin typeface="Arial" panose="020B0604020202020204" pitchFamily="34" charset="0"/>
              </a:rPr>
              <a:t> </a:t>
            </a:r>
            <a:r>
              <a:rPr lang="en-US" altLang="sr-Latn-RS" sz="2400" dirty="0" err="1">
                <a:latin typeface="Arial" panose="020B0604020202020204" pitchFamily="34" charset="0"/>
              </a:rPr>
              <a:t>i</a:t>
            </a:r>
            <a:r>
              <a:rPr lang="en-US" altLang="sr-Latn-RS" sz="2400" dirty="0">
                <a:latin typeface="Arial" panose="020B0604020202020204" pitchFamily="34" charset="0"/>
              </a:rPr>
              <a:t> </a:t>
            </a:r>
            <a:r>
              <a:rPr lang="en-US" altLang="sr-Latn-RS" sz="2400" dirty="0" err="1">
                <a:latin typeface="Arial" panose="020B0604020202020204" pitchFamily="34" charset="0"/>
              </a:rPr>
              <a:t>distributera</a:t>
            </a:r>
            <a:endParaRPr lang="en-US" altLang="sr-Latn-RS" sz="2400" dirty="0">
              <a:latin typeface="Arial" panose="020B0604020202020204" pitchFamily="34" charset="0"/>
            </a:endParaRPr>
          </a:p>
          <a:p>
            <a:pPr marL="609600" indent="-609600" algn="just">
              <a:buNone/>
            </a:pPr>
            <a:r>
              <a:rPr lang="en-US" altLang="sr-Latn-RS" sz="2400" b="1" dirty="0">
                <a:latin typeface="Arial" panose="020B0604020202020204" pitchFamily="34" charset="0"/>
              </a:rPr>
              <a:t>PRIMJERI:</a:t>
            </a:r>
            <a:r>
              <a:rPr lang="en-US" altLang="sr-Latn-RS" sz="2400" dirty="0">
                <a:latin typeface="Arial" panose="020B0604020202020204" pitchFamily="34" charset="0"/>
              </a:rPr>
              <a:t> </a:t>
            </a:r>
            <a:r>
              <a:rPr lang="en-US" altLang="sr-Latn-RS" sz="2400" dirty="0" err="1">
                <a:latin typeface="Arial" panose="020B0604020202020204" pitchFamily="34" charset="0"/>
              </a:rPr>
              <a:t>Sporazum</a:t>
            </a:r>
            <a:r>
              <a:rPr lang="en-US" altLang="sr-Latn-RS" sz="2400" dirty="0">
                <a:latin typeface="Arial" panose="020B0604020202020204" pitchFamily="34" charset="0"/>
              </a:rPr>
              <a:t> o </a:t>
            </a:r>
            <a:r>
              <a:rPr lang="en-US" altLang="sr-Latn-RS" sz="2400" dirty="0" err="1">
                <a:latin typeface="Arial" panose="020B0604020202020204" pitchFamily="34" charset="0"/>
              </a:rPr>
              <a:t>isključivoj</a:t>
            </a:r>
            <a:r>
              <a:rPr lang="en-US" altLang="sr-Latn-RS" sz="2400" dirty="0">
                <a:latin typeface="Arial" panose="020B0604020202020204" pitchFamily="34" charset="0"/>
              </a:rPr>
              <a:t> </a:t>
            </a:r>
            <a:r>
              <a:rPr lang="en-US" altLang="sr-Latn-RS" sz="2400" dirty="0" err="1">
                <a:latin typeface="Arial" panose="020B0604020202020204" pitchFamily="34" charset="0"/>
              </a:rPr>
              <a:t>distribuciji</a:t>
            </a:r>
            <a:r>
              <a:rPr lang="en-US" altLang="sr-Latn-RS" sz="2400" dirty="0">
                <a:latin typeface="Arial" panose="020B0604020202020204" pitchFamily="34" charset="0"/>
              </a:rPr>
              <a:t>, </a:t>
            </a:r>
            <a:r>
              <a:rPr lang="en-US" altLang="sr-Latn-RS" sz="2400" dirty="0" err="1">
                <a:latin typeface="Arial" panose="020B0604020202020204" pitchFamily="34" charset="0"/>
              </a:rPr>
              <a:t>selektivnoj</a:t>
            </a:r>
            <a:r>
              <a:rPr lang="en-US" altLang="sr-Latn-RS" sz="2400" dirty="0">
                <a:latin typeface="Arial" panose="020B0604020202020204" pitchFamily="34" charset="0"/>
              </a:rPr>
              <a:t> </a:t>
            </a:r>
            <a:r>
              <a:rPr lang="en-US" altLang="sr-Latn-RS" sz="2400" dirty="0" err="1">
                <a:latin typeface="Arial" panose="020B0604020202020204" pitchFamily="34" charset="0"/>
              </a:rPr>
              <a:t>distribuciji</a:t>
            </a:r>
            <a:r>
              <a:rPr lang="en-US" altLang="sr-Latn-RS" sz="2400" dirty="0">
                <a:latin typeface="Arial" panose="020B0604020202020204" pitchFamily="34" charset="0"/>
              </a:rPr>
              <a:t>,</a:t>
            </a:r>
          </a:p>
          <a:p>
            <a:pPr marL="609600" indent="-609600" algn="just">
              <a:buNone/>
            </a:pPr>
            <a:r>
              <a:rPr lang="en-US" altLang="sr-Latn-RS" sz="2400" dirty="0" err="1">
                <a:latin typeface="Arial" panose="020B0604020202020204" pitchFamily="34" charset="0"/>
              </a:rPr>
              <a:t>isključivoj</a:t>
            </a:r>
            <a:r>
              <a:rPr lang="en-US" altLang="sr-Latn-RS" sz="2400" dirty="0">
                <a:latin typeface="Arial" panose="020B0604020202020204" pitchFamily="34" charset="0"/>
              </a:rPr>
              <a:t> </a:t>
            </a:r>
            <a:r>
              <a:rPr lang="en-US" altLang="sr-Latn-RS" sz="2400" dirty="0" err="1">
                <a:latin typeface="Arial" panose="020B0604020202020204" pitchFamily="34" charset="0"/>
              </a:rPr>
              <a:t>kupnji</a:t>
            </a:r>
            <a:r>
              <a:rPr lang="en-US" altLang="sr-Latn-RS" sz="2400" dirty="0">
                <a:latin typeface="Arial" panose="020B0604020202020204" pitchFamily="34" charset="0"/>
              </a:rPr>
              <a:t>, o </a:t>
            </a:r>
            <a:r>
              <a:rPr lang="en-US" altLang="sr-Latn-RS" sz="2400" dirty="0" err="1">
                <a:latin typeface="Arial" panose="020B0604020202020204" pitchFamily="34" charset="0"/>
              </a:rPr>
              <a:t>isključivoj</a:t>
            </a:r>
            <a:r>
              <a:rPr lang="en-US" altLang="sr-Latn-RS" sz="2400" dirty="0">
                <a:latin typeface="Arial" panose="020B0604020202020204" pitchFamily="34" charset="0"/>
              </a:rPr>
              <a:t> </a:t>
            </a:r>
            <a:r>
              <a:rPr lang="en-US" altLang="sr-Latn-RS" sz="2400" dirty="0" err="1">
                <a:latin typeface="Arial" panose="020B0604020202020204" pitchFamily="34" charset="0"/>
              </a:rPr>
              <a:t>opskrbi</a:t>
            </a:r>
            <a:r>
              <a:rPr lang="en-US" altLang="sr-Latn-RS" sz="2400" dirty="0">
                <a:latin typeface="Arial" panose="020B0604020202020204" pitchFamily="34" charset="0"/>
              </a:rPr>
              <a:t>, o </a:t>
            </a:r>
            <a:r>
              <a:rPr lang="en-US" altLang="sr-Latn-RS" sz="2400" dirty="0" err="1">
                <a:latin typeface="Arial" panose="020B0604020202020204" pitchFamily="34" charset="0"/>
              </a:rPr>
              <a:t>franšizi</a:t>
            </a:r>
            <a:r>
              <a:rPr lang="en-US" altLang="sr-Latn-RS" sz="2400" dirty="0">
                <a:latin typeface="Arial" panose="020B0604020202020204" pitchFamily="34" charset="0"/>
              </a:rPr>
              <a:t>.</a:t>
            </a:r>
            <a:endParaRPr lang="hr-HR" altLang="sr-Latn-RS" sz="2400" dirty="0">
              <a:latin typeface="Arial" panose="020B0604020202020204" pitchFamily="34" charset="0"/>
            </a:endParaRPr>
          </a:p>
          <a:p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1CFB90-A68D-40E2-981A-94D80FBFA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A4B19E-6F70-4FD6-96E3-9A6B91CCF2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82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1DDEB-F3CB-4230-9783-5E62CBBDF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sz="3200" dirty="0">
                <a:solidFill>
                  <a:srgbClr val="002060"/>
                </a:solidFill>
                <a:latin typeface="+mn-lt"/>
                <a:cs typeface="Arial" charset="0"/>
              </a:rPr>
              <a:t>AZTN protiv </a:t>
            </a:r>
            <a:r>
              <a:rPr lang="en-US" sz="3200" dirty="0">
                <a:solidFill>
                  <a:srgbClr val="002060"/>
                </a:solidFill>
                <a:latin typeface="+mn-lt"/>
              </a:rPr>
              <a:t>14 </a:t>
            </a:r>
            <a:r>
              <a:rPr lang="hr-HR" sz="3200" kern="1800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AUTOŠKOLA SA SPLITSKOG PODRUČJA</a:t>
            </a:r>
            <a:endParaRPr lang="hr-HR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B8578-AE2C-441C-BD8B-CC9293915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WHATSUP GRUPE J.O.K.S. I J.O.K.S. 2-ZABRANJENI DOGOVOR PODUZETNIKA</a:t>
            </a:r>
          </a:p>
          <a:p>
            <a:pPr algn="just"/>
            <a:r>
              <a:rPr lang="en-US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hr-HR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mobitela predstavnika jedne od autoškola </a:t>
            </a:r>
            <a:r>
              <a:rPr lang="en-US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AZTN </a:t>
            </a:r>
            <a:r>
              <a:rPr lang="hr-HR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preslikao prepisku između predstavnika ukupno četrnaest autoškola u dvije WhatsApp grupe</a:t>
            </a:r>
            <a:endParaRPr lang="en-US" sz="20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f</a:t>
            </a:r>
            <a:r>
              <a:rPr lang="hr-HR" sz="20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ormiranjem</a:t>
            </a:r>
            <a:r>
              <a:rPr lang="hr-HR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dviju WhatsApp grupa</a:t>
            </a:r>
            <a:r>
              <a:rPr lang="hr-HR" sz="2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autoškole su  dogovarale i održavale nove sastanke te se međusobno podržavale i ohrabrivale u ustrajanju primjene novih cjenika i u nepopuštanju pritiscima kandidata i medija za sniženjem cijena.</a:t>
            </a:r>
            <a:endParaRPr lang="en-US" sz="2000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hr-HR" sz="2000" b="1" dirty="0"/>
              <a:t>razgovori o cijenama, dogovor o povišenju cijena, razmjena cjenika slanjem fotografija cjenika u grupu, dogovaranje sastanaka, međusobno poticanje članova grupe kako ne smiju popustiti klijentima i pritisku da snize cijene te svijest o protupravnosti opisanog postupanja.</a:t>
            </a:r>
            <a:endParaRPr lang="en-US" sz="2000" b="1" dirty="0"/>
          </a:p>
          <a:p>
            <a:pPr algn="just"/>
            <a:r>
              <a:rPr lang="hr-HR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Iz te je prepiske razvidno da su se</a:t>
            </a:r>
            <a:r>
              <a:rPr lang="hr-HR" sz="2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te autoškole dogovorile o povećanju cijena obuke za B kategoriju, već i prije kreiranja </a:t>
            </a:r>
            <a:r>
              <a:rPr lang="en-US" sz="2000" b="1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whatsu</a:t>
            </a:r>
            <a:r>
              <a:rPr lang="en-US" sz="2000" b="1" dirty="0" err="1">
                <a:ea typeface="Times New Roman" panose="02020603050405020304" pitchFamily="18" charset="0"/>
                <a:cs typeface="Calibri" panose="020F0502020204030204" pitchFamily="34" charset="0"/>
              </a:rPr>
              <a:t>p</a:t>
            </a:r>
            <a:r>
              <a:rPr lang="en-US" sz="2000" b="1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hr-HR" sz="2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grupa</a:t>
            </a:r>
            <a:r>
              <a:rPr lang="en-US" sz="2000" b="1" dirty="0">
                <a:ea typeface="Times New Roman" panose="02020603050405020304" pitchFamily="18" charset="0"/>
                <a:cs typeface="Calibri" panose="020F0502020204030204" pitchFamily="34" charset="0"/>
              </a:rPr>
              <a:t>/</a:t>
            </a:r>
            <a:r>
              <a:rPr lang="hr-HR" sz="2000" dirty="0"/>
              <a:t>dogovor o povišenju cijena koje će se primjenjivati od 1. siječnja 2018. postignut prije 15. prosinca 2017. otkada je grupa J.O.K.S. stvorena</a:t>
            </a:r>
            <a:r>
              <a:rPr lang="en-US" sz="2000" dirty="0"/>
              <a:t>.</a:t>
            </a:r>
            <a:endParaRPr lang="en-US" sz="20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hr-HR" sz="20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65AD28-6615-45FF-B48F-7E172D1A4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625D92-4695-46D5-ABB8-8D4775788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3029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1DDEB-F3CB-4230-9783-5E62CBBDF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sz="3200" dirty="0">
                <a:solidFill>
                  <a:srgbClr val="002060"/>
                </a:solidFill>
                <a:latin typeface="+mn-lt"/>
                <a:cs typeface="Arial" charset="0"/>
              </a:rPr>
              <a:t>AZTN protiv </a:t>
            </a:r>
            <a:r>
              <a:rPr lang="en-US" sz="3200" dirty="0">
                <a:solidFill>
                  <a:srgbClr val="002060"/>
                </a:solidFill>
                <a:latin typeface="+mn-lt"/>
              </a:rPr>
              <a:t>14 </a:t>
            </a:r>
            <a:r>
              <a:rPr lang="hr-HR" sz="3200" kern="1800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AUTOŠKOLA SA SPLITSKOG PODRUČJA</a:t>
            </a:r>
            <a:endParaRPr lang="hr-HR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B8578-AE2C-441C-BD8B-CC9293915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DIREKTNI DOKAZI- PRIMJERI ZABRANJENOG DOGOVORA PODUZETNIKA IZ WHATSUP KOMUNIKACIJE:</a:t>
            </a:r>
          </a:p>
          <a:p>
            <a:pPr marL="0" indent="0">
              <a:buNone/>
            </a:pPr>
            <a:r>
              <a:rPr lang="en-US" sz="2000" b="1" dirty="0"/>
              <a:t>“</a:t>
            </a:r>
            <a:r>
              <a:rPr lang="en-US" sz="1800" b="1" dirty="0"/>
              <a:t>O</a:t>
            </a:r>
            <a:r>
              <a:rPr lang="hr-HR" sz="1800" b="1" dirty="0" err="1"/>
              <a:t>bjavi</a:t>
            </a:r>
            <a:r>
              <a:rPr lang="hr-HR" sz="1800" b="1" dirty="0"/>
              <a:t> vi</a:t>
            </a:r>
            <a:r>
              <a:rPr lang="en-US" sz="1800" b="1" dirty="0"/>
              <a:t>š</a:t>
            </a:r>
            <a:r>
              <a:rPr lang="hr-HR" sz="1800" b="1" dirty="0"/>
              <a:t>e te cijene</a:t>
            </a:r>
            <a:r>
              <a:rPr lang="en-US" sz="1800" b="1" dirty="0"/>
              <a:t>”</a:t>
            </a:r>
          </a:p>
          <a:p>
            <a:pPr marL="0" indent="0">
              <a:buNone/>
            </a:pPr>
            <a:r>
              <a:rPr lang="en-US" sz="1800" dirty="0"/>
              <a:t>“</a:t>
            </a:r>
            <a:r>
              <a:rPr lang="en-US" sz="1800" b="1" dirty="0"/>
              <a:t>M</a:t>
            </a:r>
            <a:r>
              <a:rPr lang="hr-HR" sz="1800" b="1" dirty="0" err="1"/>
              <a:t>islim</a:t>
            </a:r>
            <a:r>
              <a:rPr lang="hr-HR" sz="1800" b="1" dirty="0"/>
              <a:t> da bi bilo ok da svi slikamo </a:t>
            </a:r>
            <a:r>
              <a:rPr lang="hr-HR" sz="1800" b="1" dirty="0" err="1"/>
              <a:t>cijenik</a:t>
            </a:r>
            <a:r>
              <a:rPr lang="hr-HR" sz="1800" b="1" dirty="0"/>
              <a:t> prijavljen u haka kada objavimo nove cijene te se tu tako</a:t>
            </a:r>
            <a:r>
              <a:rPr lang="en-US" sz="1800" b="1" dirty="0"/>
              <a:t>đ</a:t>
            </a:r>
            <a:r>
              <a:rPr lang="hr-HR" sz="1800" b="1" dirty="0" err="1"/>
              <a:t>er</a:t>
            </a:r>
            <a:r>
              <a:rPr lang="hr-HR" sz="1800" b="1" dirty="0"/>
              <a:t> mislim vidi datum zadnje izmjene </a:t>
            </a:r>
            <a:r>
              <a:rPr lang="hr-HR" sz="1800" b="1" dirty="0" err="1"/>
              <a:t>cijenika</a:t>
            </a:r>
            <a:r>
              <a:rPr lang="hr-HR" sz="1800" b="1" dirty="0"/>
              <a:t>...</a:t>
            </a:r>
            <a:r>
              <a:rPr lang="en-US" sz="1800" b="1" dirty="0" err="1"/>
              <a:t>može</a:t>
            </a:r>
            <a:r>
              <a:rPr lang="en-US" sz="1800" b="1" dirty="0"/>
              <a:t>, no problem”</a:t>
            </a:r>
          </a:p>
          <a:p>
            <a:pPr marL="0" indent="0">
              <a:buNone/>
            </a:pPr>
            <a:r>
              <a:rPr lang="en-US" sz="1800" b="1" dirty="0"/>
              <a:t>“</a:t>
            </a:r>
            <a:r>
              <a:rPr lang="en-US" sz="1800" b="1" dirty="0" err="1"/>
              <a:t>Jesmo</a:t>
            </a:r>
            <a:r>
              <a:rPr lang="en-US" sz="1800" b="1" dirty="0"/>
              <a:t> </a:t>
            </a:r>
            <a:r>
              <a:rPr lang="en-US" sz="1800" b="1" dirty="0" err="1"/>
              <a:t>ih</a:t>
            </a:r>
            <a:r>
              <a:rPr lang="en-US" sz="1800" b="1" dirty="0"/>
              <a:t>!”, “</a:t>
            </a:r>
            <a:r>
              <a:rPr lang="en-US" sz="1800" b="1" dirty="0" err="1"/>
              <a:t>samo</a:t>
            </a:r>
            <a:r>
              <a:rPr lang="en-US" sz="1800" b="1" dirty="0"/>
              <a:t> </a:t>
            </a:r>
            <a:r>
              <a:rPr lang="en-US" sz="1800" b="1" dirty="0" err="1"/>
              <a:t>oprezno</a:t>
            </a:r>
            <a:r>
              <a:rPr lang="en-US" sz="1800" b="1" dirty="0"/>
              <a:t>”</a:t>
            </a:r>
          </a:p>
          <a:p>
            <a:pPr marL="0" indent="0">
              <a:buNone/>
            </a:pPr>
            <a:r>
              <a:rPr lang="en-US" sz="1800" b="1" dirty="0"/>
              <a:t>“</a:t>
            </a:r>
            <a:r>
              <a:rPr lang="hr-HR" sz="1800" b="1" dirty="0" err="1"/>
              <a:t>Jel</a:t>
            </a:r>
            <a:r>
              <a:rPr lang="hr-HR" sz="1800" b="1" dirty="0"/>
              <a:t> tko zna sta je sa ovima iz Ka</a:t>
            </a:r>
            <a:r>
              <a:rPr lang="en-US" sz="1800" b="1" dirty="0"/>
              <a:t>š</a:t>
            </a:r>
            <a:r>
              <a:rPr lang="hr-HR" sz="1800" b="1" dirty="0" err="1"/>
              <a:t>tela</a:t>
            </a:r>
            <a:r>
              <a:rPr lang="hr-HR" sz="1800" b="1" dirty="0"/>
              <a:t> i Trogira, jesu li oni izbacili nove cijene</a:t>
            </a:r>
            <a:r>
              <a:rPr lang="en-US" sz="1800" b="1" dirty="0"/>
              <a:t>”</a:t>
            </a:r>
            <a:r>
              <a:rPr lang="hr-HR" sz="1800" b="1" dirty="0"/>
              <a:t>?? </a:t>
            </a: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“</a:t>
            </a:r>
            <a:r>
              <a:rPr lang="hr-HR" sz="1800" b="1" dirty="0"/>
              <a:t>Ajde </a:t>
            </a:r>
            <a:r>
              <a:rPr lang="hr-HR" sz="1800" b="1" dirty="0" err="1"/>
              <a:t>ekip</a:t>
            </a:r>
            <a:r>
              <a:rPr lang="en-US" sz="1800" b="1" dirty="0"/>
              <a:t>a</a:t>
            </a:r>
            <a:r>
              <a:rPr lang="hr-HR" sz="1800" b="1" dirty="0"/>
              <a:t>, zovite tajnice neka vam slikaju portal i po</a:t>
            </a:r>
            <a:r>
              <a:rPr lang="en-US" sz="1800" b="1" dirty="0"/>
              <a:t>š</a:t>
            </a:r>
            <a:r>
              <a:rPr lang="hr-HR" sz="1800" b="1" dirty="0" err="1"/>
              <a:t>aljite</a:t>
            </a:r>
            <a:r>
              <a:rPr lang="hr-HR" sz="1800" b="1" dirty="0"/>
              <a:t> u grupu.</a:t>
            </a:r>
            <a:r>
              <a:rPr lang="en-US" sz="1800" b="1" dirty="0"/>
              <a:t>”</a:t>
            </a:r>
          </a:p>
          <a:p>
            <a:pPr marL="0" indent="0">
              <a:buNone/>
            </a:pPr>
            <a:r>
              <a:rPr lang="en-US" sz="1800" b="1" dirty="0"/>
              <a:t>“M</a:t>
            </a:r>
            <a:r>
              <a:rPr lang="hr-HR" sz="1800" b="1" dirty="0" err="1"/>
              <a:t>olim</a:t>
            </a:r>
            <a:r>
              <a:rPr lang="hr-HR" sz="1800" b="1" dirty="0"/>
              <a:t> slike cjenika (vic cjenik) onih koji ih nisu poslali u grupu, hvala</a:t>
            </a:r>
            <a:r>
              <a:rPr lang="en-US" sz="1800" b="1" dirty="0"/>
              <a:t>”</a:t>
            </a:r>
          </a:p>
          <a:p>
            <a:pPr marL="0" indent="0">
              <a:buNone/>
            </a:pPr>
            <a:r>
              <a:rPr lang="en-US" sz="1800" b="1" dirty="0"/>
              <a:t>“</a:t>
            </a:r>
            <a:r>
              <a:rPr lang="hr-HR" sz="1800" b="1" dirty="0"/>
              <a:t>Radi ovakve situacije Riječke škole su naj....! Ali mi ćemo se dogovorit što ćemo i kako možemo ovo riješiti!</a:t>
            </a:r>
            <a:r>
              <a:rPr lang="en-US" sz="1800" b="1" dirty="0"/>
              <a:t>”</a:t>
            </a:r>
          </a:p>
          <a:p>
            <a:pPr marL="0" indent="0">
              <a:buNone/>
            </a:pPr>
            <a:r>
              <a:rPr lang="en-US" sz="1800" b="1" dirty="0"/>
              <a:t>“</a:t>
            </a:r>
            <a:r>
              <a:rPr lang="hr-HR" sz="1800" b="1" dirty="0"/>
              <a:t>Problem je AZTN</a:t>
            </a:r>
            <a:r>
              <a:rPr lang="hr-HR" sz="1800" dirty="0"/>
              <a:t>. Ima si 200 kandidata po 6000 kn je 1200 000 kn</a:t>
            </a:r>
            <a:r>
              <a:rPr lang="hr-HR" sz="1800" b="1" dirty="0"/>
              <a:t>. Kazna je do 10 % prometa. To ti je kazna do 120 000 kn. A di je onome </a:t>
            </a:r>
            <a:r>
              <a:rPr lang="hr-HR" sz="1800" b="1" dirty="0" err="1"/>
              <a:t>ko</a:t>
            </a:r>
            <a:r>
              <a:rPr lang="hr-HR" sz="1800" b="1" dirty="0"/>
              <a:t> je ima </a:t>
            </a:r>
            <a:r>
              <a:rPr lang="hr-HR" sz="1800" b="1" dirty="0" err="1"/>
              <a:t>jo</a:t>
            </a:r>
            <a:r>
              <a:rPr lang="en-US" sz="1800" b="1" dirty="0"/>
              <a:t>š</a:t>
            </a:r>
            <a:r>
              <a:rPr lang="hr-HR" sz="1800" b="1" dirty="0"/>
              <a:t> vi</a:t>
            </a:r>
            <a:r>
              <a:rPr lang="en-US" sz="1800" b="1" dirty="0"/>
              <a:t>š</a:t>
            </a:r>
            <a:r>
              <a:rPr lang="hr-HR" sz="1800" b="1" dirty="0"/>
              <a:t>e kandidata. Pa ti gledaj. Auto</a:t>
            </a:r>
            <a:r>
              <a:rPr lang="en-US" sz="1800" b="1" dirty="0"/>
              <a:t>š</a:t>
            </a:r>
            <a:r>
              <a:rPr lang="hr-HR" sz="1800" b="1" dirty="0"/>
              <a:t>kola je u </a:t>
            </a:r>
            <a:r>
              <a:rPr lang="en-US" sz="1800" b="1" dirty="0"/>
              <a:t>R</a:t>
            </a:r>
            <a:r>
              <a:rPr lang="hr-HR" sz="1800" b="1" dirty="0" err="1"/>
              <a:t>ijeci</a:t>
            </a:r>
            <a:r>
              <a:rPr lang="hr-HR" sz="1800" b="1" dirty="0"/>
              <a:t> prije nekoliko godina i kaznjena od </a:t>
            </a:r>
            <a:r>
              <a:rPr lang="hr-HR" sz="1800" b="1" dirty="0" err="1"/>
              <a:t>aztn</a:t>
            </a:r>
            <a:r>
              <a:rPr lang="hr-HR" sz="1800" b="1" dirty="0"/>
              <a:t>-a ne od kandidata</a:t>
            </a:r>
            <a:r>
              <a:rPr lang="hr-HR" sz="1400" b="1" dirty="0"/>
              <a:t>.</a:t>
            </a:r>
            <a:r>
              <a:rPr lang="en-US" sz="1400" b="1" dirty="0"/>
              <a:t>”</a:t>
            </a:r>
            <a:endParaRPr lang="hr-HR" sz="20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65AD28-6615-45FF-B48F-7E172D1A4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625D92-4695-46D5-ABB8-8D4775788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0554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1DDEB-F3CB-4230-9783-5E62CBBDF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sz="3200" dirty="0">
                <a:solidFill>
                  <a:srgbClr val="002060"/>
                </a:solidFill>
                <a:latin typeface="+mn-lt"/>
                <a:cs typeface="Arial" charset="0"/>
              </a:rPr>
              <a:t>AZTN protiv </a:t>
            </a:r>
            <a:r>
              <a:rPr lang="en-US" sz="3200" dirty="0">
                <a:solidFill>
                  <a:srgbClr val="002060"/>
                </a:solidFill>
                <a:latin typeface="+mn-lt"/>
              </a:rPr>
              <a:t>14 </a:t>
            </a:r>
            <a:r>
              <a:rPr lang="hr-HR" sz="3200" kern="1800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AUTOŠKOLA SA SPLITSKOG PODRUČJA</a:t>
            </a:r>
            <a:endParaRPr lang="hr-HR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B8578-AE2C-441C-BD8B-CC9293915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DIREKTNI DOKAZI- PRIMJERI ZABRANJENOG DOGOVORA PODUZETNIKA IZ WHATSUP KOMUNIKACIJE:</a:t>
            </a:r>
          </a:p>
          <a:p>
            <a:pPr marL="0" indent="0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sz="2000" dirty="0"/>
              <a:t>“</a:t>
            </a:r>
            <a:r>
              <a:rPr lang="pl-PL" sz="2000" b="1" dirty="0"/>
              <a:t>Sastanak onda u petak za 3 dana. 13.00 mozemo opet u mene." </a:t>
            </a:r>
            <a:endParaRPr lang="en-US" sz="2000" b="1" dirty="0"/>
          </a:p>
          <a:p>
            <a:pPr marL="0" indent="0" algn="just">
              <a:buNone/>
            </a:pPr>
            <a:r>
              <a:rPr lang="it-IT" sz="2000" b="1" dirty="0"/>
              <a:t>«</a:t>
            </a:r>
            <a:r>
              <a:rPr lang="it-IT" sz="2000" b="1" dirty="0" err="1"/>
              <a:t>Zapišimo</a:t>
            </a:r>
            <a:r>
              <a:rPr lang="it-IT" sz="2000" b="1" dirty="0"/>
              <a:t> </a:t>
            </a:r>
            <a:r>
              <a:rPr lang="it-IT" sz="2000" b="1" dirty="0" err="1"/>
              <a:t>sve</a:t>
            </a:r>
            <a:r>
              <a:rPr lang="it-IT" sz="2000" b="1" dirty="0"/>
              <a:t> </a:t>
            </a:r>
            <a:r>
              <a:rPr lang="it-IT" sz="2000" b="1" dirty="0" err="1"/>
              <a:t>šta</a:t>
            </a:r>
            <a:r>
              <a:rPr lang="it-IT" sz="2000" b="1" dirty="0"/>
              <a:t> </a:t>
            </a:r>
            <a:r>
              <a:rPr lang="it-IT" sz="2000" b="1" dirty="0" err="1"/>
              <a:t>imamo</a:t>
            </a:r>
            <a:r>
              <a:rPr lang="it-IT" sz="2000" b="1" dirty="0"/>
              <a:t> </a:t>
            </a:r>
            <a:r>
              <a:rPr lang="it-IT" sz="2000" b="1" dirty="0" err="1"/>
              <a:t>reći</a:t>
            </a:r>
            <a:r>
              <a:rPr lang="it-IT" sz="2000" b="1" dirty="0"/>
              <a:t>, da ne </a:t>
            </a:r>
            <a:r>
              <a:rPr lang="it-IT" sz="2000" b="1" dirty="0" err="1"/>
              <a:t>zaboravimo</a:t>
            </a:r>
            <a:r>
              <a:rPr lang="it-IT" sz="2000" b="1" dirty="0"/>
              <a:t> i onda </a:t>
            </a:r>
            <a:r>
              <a:rPr lang="it-IT" sz="2000" b="1" dirty="0" err="1"/>
              <a:t>lipo</a:t>
            </a:r>
            <a:r>
              <a:rPr lang="it-IT" sz="2000" b="1" dirty="0"/>
              <a:t> </a:t>
            </a:r>
            <a:r>
              <a:rPr lang="it-IT" sz="2000" b="1" dirty="0" err="1"/>
              <a:t>iznesemo</a:t>
            </a:r>
            <a:r>
              <a:rPr lang="it-IT" sz="2000" b="1" dirty="0"/>
              <a:t> </a:t>
            </a:r>
            <a:r>
              <a:rPr lang="it-IT" sz="2000" b="1" dirty="0" err="1"/>
              <a:t>na</a:t>
            </a:r>
            <a:r>
              <a:rPr lang="it-IT" sz="2000" b="1" dirty="0"/>
              <a:t> </a:t>
            </a:r>
            <a:r>
              <a:rPr lang="it-IT" sz="2000" b="1" dirty="0" err="1"/>
              <a:t>sastanku</a:t>
            </a:r>
            <a:r>
              <a:rPr lang="it-IT" sz="2000" b="1" dirty="0"/>
              <a:t>.“ </a:t>
            </a:r>
            <a:endParaRPr lang="en-US" sz="2000" b="1" dirty="0"/>
          </a:p>
          <a:p>
            <a:pPr marL="0" indent="0" algn="just">
              <a:buNone/>
            </a:pPr>
            <a:r>
              <a:rPr lang="en-US" sz="2000" b="1" dirty="0"/>
              <a:t>“O</a:t>
            </a:r>
            <a:r>
              <a:rPr lang="hr-HR" sz="2000" b="1" dirty="0"/>
              <a:t>hl</a:t>
            </a:r>
            <a:r>
              <a:rPr lang="en-US" sz="2000" b="1" dirty="0"/>
              <a:t>a</a:t>
            </a:r>
            <a:r>
              <a:rPr lang="hr-HR" sz="2000" b="1" dirty="0" err="1"/>
              <a:t>dimo</a:t>
            </a:r>
            <a:r>
              <a:rPr lang="hr-HR" sz="2000" b="1" dirty="0"/>
              <a:t> glave i vidimo se na sastanku dogovorit </a:t>
            </a:r>
            <a:r>
              <a:rPr lang="hr-HR" sz="2000" b="1" dirty="0" err="1"/>
              <a:t>pona</a:t>
            </a:r>
            <a:r>
              <a:rPr lang="en-US" sz="2000" b="1" dirty="0"/>
              <a:t>š</a:t>
            </a:r>
            <a:r>
              <a:rPr lang="hr-HR" sz="2000" b="1" dirty="0" err="1"/>
              <a:t>anje</a:t>
            </a:r>
            <a:r>
              <a:rPr lang="hr-HR" sz="2000" b="1" dirty="0"/>
              <a:t> za dobrobit svih</a:t>
            </a:r>
            <a:r>
              <a:rPr lang="en-US" sz="2000" b="1" dirty="0"/>
              <a:t>”</a:t>
            </a:r>
          </a:p>
          <a:p>
            <a:pPr marL="0" indent="0" algn="just">
              <a:buNone/>
            </a:pPr>
            <a:r>
              <a:rPr lang="it-IT" sz="2000" b="1" dirty="0"/>
              <a:t>«</a:t>
            </a:r>
            <a:r>
              <a:rPr lang="it-IT" sz="2000" b="1" dirty="0" err="1"/>
              <a:t>Mislim</a:t>
            </a:r>
            <a:r>
              <a:rPr lang="it-IT" sz="2000" b="1" dirty="0"/>
              <a:t> da </a:t>
            </a:r>
            <a:r>
              <a:rPr lang="it-IT" sz="2000" b="1" dirty="0" err="1"/>
              <a:t>smo</a:t>
            </a:r>
            <a:r>
              <a:rPr lang="it-IT" sz="2000" b="1" dirty="0"/>
              <a:t> </a:t>
            </a:r>
            <a:r>
              <a:rPr lang="it-IT" sz="2000" b="1" dirty="0" err="1"/>
              <a:t>barem</a:t>
            </a:r>
            <a:r>
              <a:rPr lang="it-IT" sz="2000" b="1" dirty="0"/>
              <a:t> </a:t>
            </a:r>
            <a:r>
              <a:rPr lang="it-IT" sz="2000" b="1" dirty="0" err="1"/>
              <a:t>šta</a:t>
            </a:r>
            <a:r>
              <a:rPr lang="it-IT" sz="2000" b="1" dirty="0"/>
              <a:t> se </a:t>
            </a:r>
            <a:r>
              <a:rPr lang="it-IT" sz="2000" b="1" dirty="0" err="1"/>
              <a:t>cjene</a:t>
            </a:r>
            <a:r>
              <a:rPr lang="it-IT" sz="2000" b="1" dirty="0"/>
              <a:t> </a:t>
            </a:r>
            <a:r>
              <a:rPr lang="it-IT" sz="2000" b="1" dirty="0" err="1"/>
              <a:t>tiče</a:t>
            </a:r>
            <a:r>
              <a:rPr lang="it-IT" sz="2000" b="1" dirty="0"/>
              <a:t> </a:t>
            </a:r>
            <a:r>
              <a:rPr lang="it-IT" sz="2000" b="1" dirty="0" err="1"/>
              <a:t>završili</a:t>
            </a:r>
            <a:r>
              <a:rPr lang="it-IT" sz="2000" b="1" dirty="0"/>
              <a:t> i </a:t>
            </a:r>
            <a:r>
              <a:rPr lang="it-IT" sz="2000" b="1" dirty="0" err="1"/>
              <a:t>dogovorili</a:t>
            </a:r>
            <a:r>
              <a:rPr lang="it-IT" sz="2000" b="1" dirty="0"/>
              <a:t> </a:t>
            </a:r>
            <a:r>
              <a:rPr lang="it-IT" sz="2000" b="1" dirty="0" err="1"/>
              <a:t>sve</a:t>
            </a:r>
            <a:r>
              <a:rPr lang="it-IT" sz="2000" b="1" dirty="0"/>
              <a:t>.»</a:t>
            </a:r>
          </a:p>
          <a:p>
            <a:pPr marL="0" indent="0" algn="just">
              <a:buNone/>
            </a:pPr>
            <a:r>
              <a:rPr lang="en-US" sz="2000" dirty="0"/>
              <a:t>“</a:t>
            </a:r>
            <a:r>
              <a:rPr lang="hr-HR" sz="2000" dirty="0"/>
              <a:t>D. molim te </a:t>
            </a:r>
            <a:r>
              <a:rPr lang="hr-HR" sz="2000" b="1" dirty="0"/>
              <a:t>ti samo trebaš odustati od namjere da sad otvoriš novu školu, to neće biti dobro za nikog. Razbit će se kohezija koja je prisutna između naših škola</a:t>
            </a:r>
            <a:r>
              <a:rPr lang="en-US" sz="2000" b="1" dirty="0"/>
              <a:t>”</a:t>
            </a:r>
          </a:p>
          <a:p>
            <a:pPr marL="0" indent="0" algn="just">
              <a:buNone/>
            </a:pPr>
            <a:r>
              <a:rPr lang="en-US" sz="2000" dirty="0"/>
              <a:t>“</a:t>
            </a:r>
            <a:r>
              <a:rPr lang="en-US" sz="2000" b="1" dirty="0"/>
              <a:t>F</a:t>
            </a:r>
            <a:r>
              <a:rPr lang="hr-HR" sz="2000" b="1" dirty="0" err="1"/>
              <a:t>ormula</a:t>
            </a:r>
            <a:r>
              <a:rPr lang="hr-HR" sz="2000" b="1" dirty="0"/>
              <a:t> je jednostavna, ili smo zajedno i borimo se zajedno za mirne vode, ukoliko </a:t>
            </a:r>
            <a:r>
              <a:rPr lang="en-US" sz="2000" b="1" dirty="0"/>
              <a:t>s</a:t>
            </a:r>
            <a:r>
              <a:rPr lang="hr-HR" sz="2000" b="1" dirty="0"/>
              <a:t>e netko </a:t>
            </a:r>
            <a:r>
              <a:rPr lang="hr-HR" sz="2000" b="1" dirty="0" err="1"/>
              <a:t>ho</a:t>
            </a:r>
            <a:r>
              <a:rPr lang="en-US" sz="2000" b="1" dirty="0"/>
              <a:t>ć</a:t>
            </a:r>
            <a:r>
              <a:rPr lang="hr-HR" sz="2000" b="1" dirty="0"/>
              <a:t>e izdignuti u ovoj djelatnosti </a:t>
            </a:r>
            <a:r>
              <a:rPr lang="hr-HR" sz="2000" b="1" dirty="0" err="1"/>
              <a:t>izme</a:t>
            </a:r>
            <a:r>
              <a:rPr lang="en-US" sz="2000" b="1" dirty="0"/>
              <a:t>đ</a:t>
            </a:r>
            <a:r>
              <a:rPr lang="hr-HR" sz="2000" b="1" dirty="0"/>
              <a:t>u nas preko </a:t>
            </a:r>
            <a:r>
              <a:rPr lang="hr-HR" sz="2000" b="1" dirty="0" err="1"/>
              <a:t>spu</a:t>
            </a:r>
            <a:r>
              <a:rPr lang="en-US" sz="2000" b="1" dirty="0"/>
              <a:t>š</a:t>
            </a:r>
            <a:r>
              <a:rPr lang="hr-HR" sz="2000" b="1" dirty="0"/>
              <a:t>tanja cijene ili otvaranja NOVIH </a:t>
            </a:r>
            <a:r>
              <a:rPr lang="en-US" sz="2000" b="1" dirty="0"/>
              <a:t>š</a:t>
            </a:r>
            <a:r>
              <a:rPr lang="hr-HR" sz="2000" b="1" dirty="0"/>
              <a:t>kola toga trena automatski mirne vode postaju bujice i </a:t>
            </a:r>
            <a:r>
              <a:rPr lang="hr-HR" sz="2000" b="1" dirty="0" err="1"/>
              <a:t>kre</a:t>
            </a:r>
            <a:r>
              <a:rPr lang="en-US" sz="2000" b="1" dirty="0"/>
              <a:t>ć</a:t>
            </a:r>
            <a:r>
              <a:rPr lang="hr-HR" sz="2000" b="1" dirty="0"/>
              <a:t>e natjecanje a </a:t>
            </a:r>
            <a:r>
              <a:rPr lang="hr-HR" sz="2000" b="1" dirty="0" err="1"/>
              <a:t>svak</a:t>
            </a:r>
            <a:r>
              <a:rPr lang="hr-HR" sz="2000" b="1" dirty="0"/>
              <a:t> </a:t>
            </a:r>
            <a:r>
              <a:rPr lang="en-US" sz="2000" b="1" dirty="0"/>
              <a:t>ć</a:t>
            </a:r>
            <a:r>
              <a:rPr lang="hr-HR" sz="2000" b="1" dirty="0"/>
              <a:t>e htjeti biti prvi na postolju i to je normalno</a:t>
            </a:r>
            <a:r>
              <a:rPr lang="en-US" sz="2000" b="1" dirty="0"/>
              <a:t>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65AD28-6615-45FF-B48F-7E172D1A4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625D92-4695-46D5-ABB8-8D4775788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2533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1DDEB-F3CB-4230-9783-5E62CBBDF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sz="3200" dirty="0">
                <a:solidFill>
                  <a:srgbClr val="002060"/>
                </a:solidFill>
                <a:latin typeface="+mn-lt"/>
                <a:cs typeface="Arial" charset="0"/>
              </a:rPr>
              <a:t>AZTN protiv </a:t>
            </a:r>
            <a:r>
              <a:rPr lang="en-US" sz="3200" dirty="0">
                <a:solidFill>
                  <a:srgbClr val="002060"/>
                </a:solidFill>
                <a:latin typeface="+mn-lt"/>
              </a:rPr>
              <a:t>14 </a:t>
            </a:r>
            <a:r>
              <a:rPr lang="hr-HR" sz="3200" kern="1800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AUTOŠKOLA SA SPLITSKOG PODRUČJA</a:t>
            </a:r>
            <a:endParaRPr lang="hr-HR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B8578-AE2C-441C-BD8B-CC9293915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UTVRĐENJA AZTN-a:</a:t>
            </a:r>
          </a:p>
          <a:p>
            <a:pPr algn="just"/>
            <a:r>
              <a:rPr lang="hr-HR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Jedno od </a:t>
            </a:r>
            <a:r>
              <a:rPr lang="hr-HR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obilježja kartela</a:t>
            </a:r>
            <a:r>
              <a:rPr lang="hr-HR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je mogućnost da </a:t>
            </a:r>
            <a:r>
              <a:rPr lang="hr-HR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sudionici sporazuma kontroliraju pridržavaju li se svi onoga što je dogovoreno</a:t>
            </a:r>
            <a:r>
              <a:rPr lang="hr-HR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U konkretnom je slučaju to bilo najbolje vidljivo kroz </a:t>
            </a:r>
            <a:r>
              <a:rPr lang="hr-HR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inzistiranje pojedinih sudionika da svi pošalju svoje nove službene cjenike u WhatsApp grupu</a:t>
            </a:r>
            <a:r>
              <a:rPr lang="hr-HR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kako bi </a:t>
            </a:r>
            <a:r>
              <a:rPr lang="hr-HR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razmjenom podataka o cijenama mogli kontrolirati pridržavaju li se svi dogovora.</a:t>
            </a:r>
            <a:endParaRPr lang="en-US" sz="20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r-HR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Sve su autoškole protiv kojih je postupak </a:t>
            </a:r>
            <a:r>
              <a:rPr lang="hr-HR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pokrenut počele  primjenjivati nove, više cijene od 1. siječnja 2018</a:t>
            </a:r>
            <a:r>
              <a:rPr lang="hr-HR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r-HR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Kako bi se stvorio privid tržišnog natjecanja, svjesne protupravnosti takvog postupanja, autoškole nove cjenike nisu objavile istovremeno, već u razmaku od svega nekoliko dana. 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r-HR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Iz istog razloga </a:t>
            </a:r>
            <a:r>
              <a:rPr lang="hr-HR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nove cijene nisu bile identične, već je između cijena pojedinih autoškola postojala neznatna razlika.</a:t>
            </a:r>
            <a:endParaRPr lang="en-US" sz="20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b="1" dirty="0"/>
          </a:p>
          <a:p>
            <a:pPr marL="0" indent="0">
              <a:buNone/>
            </a:pPr>
            <a:endParaRPr lang="hr-HR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65AD28-6615-45FF-B48F-7E172D1A4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625D92-4695-46D5-ABB8-8D4775788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6061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1DDEB-F3CB-4230-9783-5E62CBBDF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sz="3200" dirty="0">
                <a:solidFill>
                  <a:srgbClr val="002060"/>
                </a:solidFill>
                <a:latin typeface="+mn-lt"/>
                <a:cs typeface="Arial" charset="0"/>
              </a:rPr>
              <a:t>AZTN protiv </a:t>
            </a:r>
            <a:r>
              <a:rPr lang="en-US" sz="3200" dirty="0">
                <a:solidFill>
                  <a:srgbClr val="002060"/>
                </a:solidFill>
                <a:latin typeface="+mn-lt"/>
              </a:rPr>
              <a:t>14 </a:t>
            </a:r>
            <a:r>
              <a:rPr lang="hr-HR" sz="3200" kern="1800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AUTOŠKOLA SA SPLITSKOG PODRUČJA</a:t>
            </a:r>
            <a:endParaRPr lang="hr-HR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B8578-AE2C-441C-BD8B-CC9293915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ODLUKA AZTN-a:</a:t>
            </a:r>
          </a:p>
          <a:p>
            <a:pPr marL="0" indent="0">
              <a:buNone/>
            </a:pPr>
            <a:endParaRPr lang="en-US" b="1" dirty="0"/>
          </a:p>
          <a:p>
            <a:pPr algn="just"/>
            <a:r>
              <a:rPr lang="en-US" sz="2000" dirty="0"/>
              <a:t>Č</a:t>
            </a:r>
            <a:r>
              <a:rPr lang="hr-HR" sz="2000" dirty="0" err="1"/>
              <a:t>etrnaest</a:t>
            </a:r>
            <a:r>
              <a:rPr lang="hr-HR" sz="2000" dirty="0"/>
              <a:t> (14) autoškola sa splitskog područja</a:t>
            </a:r>
            <a:r>
              <a:rPr lang="en-US" sz="2000" dirty="0"/>
              <a:t>, </a:t>
            </a:r>
            <a:r>
              <a:rPr lang="hr-HR" sz="2000" dirty="0"/>
              <a:t>AŠ Bruno, AŠ Dalmacija, AŠ Golf, AŠ Hajduk, AŠ Princ, AŠ Croatia Start, AŠ Instruktor, AŠ Kružni tok, AŠ Sprint, AŠ </a:t>
            </a:r>
            <a:r>
              <a:rPr lang="hr-HR" sz="2000" dirty="0" err="1"/>
              <a:t>Telefax</a:t>
            </a:r>
            <a:r>
              <a:rPr lang="hr-HR" sz="2000" dirty="0"/>
              <a:t>, AŠ </a:t>
            </a:r>
            <a:r>
              <a:rPr lang="hr-HR" sz="2000" dirty="0" err="1"/>
              <a:t>Bul</a:t>
            </a:r>
            <a:r>
              <a:rPr lang="hr-HR" sz="2000" dirty="0"/>
              <a:t>, AŠ Sušić, AŠ </a:t>
            </a:r>
            <a:r>
              <a:rPr lang="hr-HR" sz="2000" dirty="0" err="1"/>
              <a:t>Classic</a:t>
            </a:r>
            <a:r>
              <a:rPr lang="hr-HR" sz="2000" dirty="0"/>
              <a:t>-R i AŠ Semafor </a:t>
            </a:r>
            <a:r>
              <a:rPr lang="hr-HR" sz="2000" b="1" dirty="0"/>
              <a:t>sklopile zabranjeni sporazum na način da su dogovorile povećanje cijena usluga obuke kandidata autoškola za upravljanje motornim vozilima B kategorije koje je u primjeni počevši od 1. siječnja 2018.</a:t>
            </a:r>
            <a:endParaRPr lang="en-US" sz="2000" b="1" dirty="0"/>
          </a:p>
          <a:p>
            <a:pPr algn="just"/>
            <a:r>
              <a:rPr lang="hr-HR" sz="2000" dirty="0"/>
              <a:t>Namjera kartelskog udruživanja i otklanjanja tržišnog natjecanja, razvidna je ne samo iz prepiske u WhatsApp grupama J.O.K.S. i J.O.K.S.2 o </a:t>
            </a:r>
            <a:r>
              <a:rPr lang="hr-HR" sz="2000" b="1" dirty="0"/>
              <a:t>prethodnim sastancima i dogovoru o povećanju cijena te ohrabrivanju kako se svi dogovora trebaju držati i ne popuštati, već i o upozoravanju na autoškole koje nisu povisile cijene i zajedničku borbu protiv istih, te u razvidnoj svijesti o protupravnosti opisanog postupanja četrnaest (14) autoškola.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65AD28-6615-45FF-B48F-7E172D1A4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625D92-4695-46D5-ABB8-8D4775788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1779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1DDEB-F3CB-4230-9783-5E62CBBDF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sz="3200" dirty="0">
                <a:solidFill>
                  <a:srgbClr val="002060"/>
                </a:solidFill>
                <a:latin typeface="+mn-lt"/>
                <a:cs typeface="Arial" charset="0"/>
              </a:rPr>
              <a:t>AZTN protiv </a:t>
            </a:r>
            <a:r>
              <a:rPr lang="en-US" sz="3200" dirty="0">
                <a:solidFill>
                  <a:srgbClr val="002060"/>
                </a:solidFill>
                <a:latin typeface="+mn-lt"/>
              </a:rPr>
              <a:t>14 </a:t>
            </a:r>
            <a:r>
              <a:rPr lang="hr-HR" sz="3200" kern="1800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AUTOŠKOLA SA SPLITSKOG PODRUČJA</a:t>
            </a:r>
            <a:endParaRPr lang="hr-HR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B8578-AE2C-441C-BD8B-CC9293915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ODLUKA AZTN-a I SANKCIJE:</a:t>
            </a:r>
          </a:p>
          <a:p>
            <a:pPr marL="0" indent="0" algn="just">
              <a:buNone/>
            </a:pPr>
            <a:r>
              <a:rPr lang="hr-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Auto školi Bruno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novčana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kazna</a:t>
            </a:r>
            <a:r>
              <a:rPr lang="hr-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od 25.000 kuna,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hr-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Auto školi Dalmacija od 60.000 kuna,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hr-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Auto školi Golf od 30.000 kuna,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hr-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Auto školi Hajduk od 50.000 kuna,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hr-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Auto školi  Princ od 10.000 kuna,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hr-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poduzetniku Croatia Start od 50.000 kuna, poduzetniku Instruktor od 30.000 kuna, poduzetniku Kružni tok od 50.000 kuna,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hr-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poduzetniku Sprint od 10.000 kuna, poduzetniku </a:t>
            </a:r>
            <a:r>
              <a:rPr lang="hr-H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Telefax</a:t>
            </a:r>
            <a:r>
              <a:rPr lang="hr-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od 50.000 kuna, poduzetniku </a:t>
            </a:r>
            <a:r>
              <a:rPr lang="hr-H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Bul</a:t>
            </a:r>
            <a:r>
              <a:rPr lang="hr-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od 30.000 kuna, poduzetniku Sušiću od 10.000 kuna, obrtu </a:t>
            </a:r>
            <a:r>
              <a:rPr lang="hr-H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Classic</a:t>
            </a:r>
            <a:r>
              <a:rPr lang="hr-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R od 10.000 kuna i poduzetniku Semafor u iznosu od 50.000 kuna.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1800" b="1" dirty="0"/>
              <a:t>UKUPNI IZNOS KAZNE:</a:t>
            </a:r>
            <a:r>
              <a:rPr lang="hr-HR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465.000 kuna.</a:t>
            </a:r>
            <a:endParaRPr lang="hr-HR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r-HR" sz="20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65AD28-6615-45FF-B48F-7E172D1A4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625D92-4695-46D5-ABB8-8D4775788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1478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altLang="sr-Latn-RS" sz="3600" dirty="0">
                <a:solidFill>
                  <a:srgbClr val="1E3C5A"/>
                </a:solidFill>
                <a:latin typeface="Arial" charset="0"/>
                <a:cs typeface="Arial" charset="0"/>
              </a:rPr>
              <a:t>AZTN</a:t>
            </a:r>
            <a:r>
              <a:rPr lang="en-US" altLang="sr-Latn-RS" sz="3600" dirty="0">
                <a:solidFill>
                  <a:srgbClr val="1E3C5A"/>
                </a:solidFill>
                <a:latin typeface="Arial" charset="0"/>
                <a:cs typeface="Arial" charset="0"/>
              </a:rPr>
              <a:t> PROTIV ČETRNAEST AUTO ŠKOLA</a:t>
            </a:r>
            <a:endParaRPr lang="hr-HR" sz="3600" dirty="0">
              <a:solidFill>
                <a:srgbClr val="1E3C5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73" y="178419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0563C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ODLUKA AZTN PROTIV ČETRNAEST AUTO ŠKOLA NA SPLITSKOM PODRUČJU</a:t>
            </a:r>
          </a:p>
          <a:p>
            <a:pPr marL="0" indent="0">
              <a:buNone/>
            </a:pPr>
            <a:endParaRPr lang="en-US" dirty="0">
              <a:solidFill>
                <a:srgbClr val="0563C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hr-HR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http://www.aztn.hr/ea/wp-content/uploads/2020/07/UPI-034-032018-01002.pdf</a:t>
            </a:r>
            <a:r>
              <a:rPr lang="en-US" dirty="0"/>
              <a:t> 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9285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0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PITANJA ZA </a:t>
            </a:r>
            <a:r>
              <a:rPr lang="en-US" sz="40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RASPRAVU-ANALIZA PREDMETA</a:t>
            </a:r>
            <a:endParaRPr lang="hr-HR" sz="4000" dirty="0">
              <a:solidFill>
                <a:srgbClr val="1E3C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0127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Koji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sve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načini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otkrivanje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dokazivanje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kartela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Koja je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mogla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obrana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stranaka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Je li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neophodno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cijene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usluge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konkurenata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identične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mogu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dogovorene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približnom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iznosu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514350" indent="-514350">
              <a:buAutoNum type="arabicPeriod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Čine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kazne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primjerene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prema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vašem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mišljenju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trebale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više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Koji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najbitniji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elementi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kartela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izloženom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predmetu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514350" indent="-514350">
              <a:buAutoNum type="arabicPeriod"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8602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0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SAŽETAK: PITANJA ZA PONAVLJANJE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01270" cy="4351338"/>
          </a:xfrm>
        </p:spPr>
        <p:txBody>
          <a:bodyPr>
            <a:normAutofit/>
          </a:bodyPr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Koje vrste sporazume imamo u pravu tržišnog natjecanja?</a:t>
            </a: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Što uređuje članak 101. UFEU?</a:t>
            </a: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Kada je sporazum zabranjen?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Karteli su..</a:t>
            </a: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Razmjena informacija o budućim cijenama je dopuštena ili zabranjena?</a:t>
            </a: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Koje sve instrumente koriste tijela za zaštitu tržišnog natjecanja u dokazivanju kartela?</a:t>
            </a:r>
          </a:p>
          <a:p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5413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PRAKTIČNA VJEŽBA: KARTELI</a:t>
            </a:r>
          </a:p>
          <a:p>
            <a:pPr marL="0" indent="0" algn="ctr">
              <a:buNone/>
            </a:pPr>
            <a:endParaRPr lang="hr-H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hr-H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39</a:t>
            </a:fld>
            <a:endParaRPr lang="en-GB"/>
          </a:p>
        </p:txBody>
      </p:sp>
      <p:pic>
        <p:nvPicPr>
          <p:cNvPr id="3074" name="Picture 2" descr="C:\Users\Kapural\Pictures\Učiteljic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322" y="3904647"/>
            <a:ext cx="2362200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656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0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HORIZONTALNI SPORAZUMI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spcBef>
                <a:spcPct val="0"/>
              </a:spcBef>
              <a:buNone/>
            </a:pPr>
            <a:endParaRPr lang="hr-HR" altLang="sr-Latn-RS" sz="3100" b="1" dirty="0">
              <a:latin typeface="Arial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hr-HR" altLang="sr-Latn-RS" sz="3100" b="1" dirty="0"/>
              <a:t>HORIZONTALNI SPORAZUMI= </a:t>
            </a:r>
            <a:r>
              <a:rPr lang="hr-HR" altLang="sr-Latn-RS" sz="3100" dirty="0"/>
              <a:t>sporazumi između poduzetnika</a:t>
            </a:r>
            <a:r>
              <a:rPr lang="en-US" altLang="sr-Latn-RS" sz="3100" dirty="0"/>
              <a:t> </a:t>
            </a:r>
            <a:r>
              <a:rPr lang="hr-HR" altLang="sr-Latn-RS" sz="3100" dirty="0"/>
              <a:t>koji djeluju na</a:t>
            </a:r>
            <a:endParaRPr lang="en-US" altLang="sr-Latn-RS" sz="3100" dirty="0"/>
          </a:p>
          <a:p>
            <a:pPr algn="just">
              <a:spcBef>
                <a:spcPct val="0"/>
              </a:spcBef>
              <a:buNone/>
            </a:pPr>
            <a:r>
              <a:rPr lang="hr-HR" altLang="sr-Latn-RS" sz="3100" dirty="0"/>
              <a:t>istoj razini proizvodnje, odnosno distribucije;</a:t>
            </a:r>
          </a:p>
          <a:p>
            <a:pPr algn="just">
              <a:spcBef>
                <a:spcPct val="0"/>
              </a:spcBef>
              <a:buNone/>
            </a:pPr>
            <a:r>
              <a:rPr lang="hr-HR" altLang="sr-Latn-RS" sz="3100" b="1" dirty="0"/>
              <a:t>sporazumi između konkurenata</a:t>
            </a:r>
            <a:r>
              <a:rPr lang="hr-HR" altLang="sr-Latn-RS" sz="3100" dirty="0"/>
              <a:t>;</a:t>
            </a:r>
          </a:p>
          <a:p>
            <a:pPr algn="just">
              <a:spcBef>
                <a:spcPct val="0"/>
              </a:spcBef>
              <a:buNone/>
            </a:pPr>
            <a:endParaRPr lang="hr-HR" altLang="sr-Latn-RS" sz="3100" dirty="0"/>
          </a:p>
          <a:p>
            <a:pPr algn="just">
              <a:spcBef>
                <a:spcPct val="0"/>
              </a:spcBef>
              <a:buNone/>
            </a:pPr>
            <a:r>
              <a:rPr lang="hr-HR" altLang="sr-Latn-RS" sz="3100" b="1" dirty="0"/>
              <a:t>Primjeri:</a:t>
            </a:r>
            <a:r>
              <a:rPr lang="hr-HR" altLang="sr-Latn-RS" sz="3100" dirty="0"/>
              <a:t> </a:t>
            </a:r>
          </a:p>
          <a:p>
            <a:pPr algn="just">
              <a:spcBef>
                <a:spcPct val="0"/>
              </a:spcBef>
              <a:buNone/>
            </a:pPr>
            <a:endParaRPr lang="en-US" altLang="sr-Latn-RS" sz="3100" b="1" dirty="0"/>
          </a:p>
          <a:p>
            <a:pPr algn="just">
              <a:spcBef>
                <a:spcPct val="0"/>
              </a:spcBef>
              <a:buNone/>
            </a:pPr>
            <a:r>
              <a:rPr lang="hr-HR" altLang="sr-Latn-RS" sz="3100" b="1" dirty="0"/>
              <a:t>Sporazumi o istraživanju i razvoju</a:t>
            </a:r>
            <a:r>
              <a:rPr lang="hr-HR" altLang="sr-Latn-RS" sz="3100" dirty="0"/>
              <a:t>-zajedničke aktivnosti u</a:t>
            </a:r>
          </a:p>
          <a:p>
            <a:pPr algn="just">
              <a:spcBef>
                <a:spcPct val="0"/>
              </a:spcBef>
              <a:buNone/>
            </a:pPr>
            <a:r>
              <a:rPr lang="hr-HR" altLang="sr-Latn-RS" sz="3100" dirty="0"/>
              <a:t>istraživanju i razvoju, poboljšanje tehnologije, stavljanje na tržište</a:t>
            </a:r>
          </a:p>
          <a:p>
            <a:pPr algn="just">
              <a:spcBef>
                <a:spcPct val="0"/>
              </a:spcBef>
              <a:buNone/>
            </a:pPr>
            <a:r>
              <a:rPr lang="hr-HR" altLang="sr-Latn-RS" sz="3100" dirty="0"/>
              <a:t>novih proizvoda; </a:t>
            </a:r>
          </a:p>
          <a:p>
            <a:pPr algn="just">
              <a:spcBef>
                <a:spcPct val="0"/>
              </a:spcBef>
              <a:buNone/>
            </a:pPr>
            <a:r>
              <a:rPr lang="hr-HR" altLang="sr-Latn-RS" sz="3100" b="1" dirty="0"/>
              <a:t>Sporazumi o</a:t>
            </a:r>
            <a:r>
              <a:rPr lang="hr-HR" altLang="sr-Latn-RS" sz="3100" dirty="0"/>
              <a:t> </a:t>
            </a:r>
            <a:r>
              <a:rPr lang="hr-HR" altLang="sr-Latn-RS" sz="3100" b="1" dirty="0"/>
              <a:t>proizvodnji</a:t>
            </a:r>
            <a:r>
              <a:rPr lang="hr-HR" altLang="sr-Latn-RS" sz="3100" dirty="0"/>
              <a:t>-proizvodnju obavlja samo jedna strana</a:t>
            </a:r>
          </a:p>
          <a:p>
            <a:pPr algn="just">
              <a:spcBef>
                <a:spcPct val="0"/>
              </a:spcBef>
              <a:buNone/>
            </a:pPr>
            <a:r>
              <a:rPr lang="hr-HR" altLang="sr-Latn-RS" sz="3100" dirty="0"/>
              <a:t>ili više strana sporazuma; </a:t>
            </a:r>
          </a:p>
          <a:p>
            <a:pPr algn="just">
              <a:spcBef>
                <a:spcPct val="0"/>
              </a:spcBef>
              <a:buNone/>
            </a:pPr>
            <a:r>
              <a:rPr lang="hr-HR" altLang="sr-Latn-RS" sz="3100" b="1" dirty="0"/>
              <a:t>Sporazumi o specijalizaciji- </a:t>
            </a:r>
            <a:r>
              <a:rPr lang="hr-HR" altLang="sr-Latn-RS" sz="3100" dirty="0"/>
              <a:t>isto proizvodno tržište, jedna strana</a:t>
            </a:r>
          </a:p>
          <a:p>
            <a:pPr algn="just">
              <a:spcBef>
                <a:spcPct val="0"/>
              </a:spcBef>
              <a:buNone/>
            </a:pPr>
            <a:r>
              <a:rPr lang="hr-HR" altLang="sr-Latn-RS" sz="3100" dirty="0"/>
              <a:t>se obvezuje prestati proizvoditi proizvod i kupovati ga od druge</a:t>
            </a:r>
          </a:p>
          <a:p>
            <a:pPr algn="just">
              <a:spcBef>
                <a:spcPct val="0"/>
              </a:spcBef>
              <a:buNone/>
            </a:pPr>
            <a:r>
              <a:rPr lang="hr-HR" altLang="sr-Latn-RS" sz="3100" dirty="0"/>
              <a:t>ugovorne strane koja se obvezuje proizvod proizvoditi i dobavljati ga</a:t>
            </a:r>
          </a:p>
          <a:p>
            <a:pPr algn="just">
              <a:spcBef>
                <a:spcPct val="0"/>
              </a:spcBef>
              <a:buNone/>
            </a:pPr>
            <a:r>
              <a:rPr lang="hr-HR" altLang="sr-Latn-RS" sz="3100" dirty="0"/>
              <a:t>prvoj ugovornoj strani.  </a:t>
            </a: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5374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hr-HR" altLang="sr-Latn-RS" dirty="0">
                <a:solidFill>
                  <a:srgbClr val="336699"/>
                </a:solidFill>
                <a:latin typeface="Arial" charset="0"/>
                <a:cs typeface="Arial" charset="0"/>
              </a:rPr>
            </a:br>
            <a:br>
              <a:rPr lang="hr-HR" altLang="sr-Latn-RS" dirty="0">
                <a:solidFill>
                  <a:srgbClr val="336699"/>
                </a:solidFill>
                <a:latin typeface="Arial" charset="0"/>
                <a:cs typeface="Arial" charset="0"/>
              </a:rPr>
            </a:br>
            <a:br>
              <a:rPr lang="hr-HR" altLang="sr-Latn-RS" dirty="0">
                <a:solidFill>
                  <a:srgbClr val="336699"/>
                </a:solidFill>
                <a:latin typeface="Arial" charset="0"/>
                <a:cs typeface="Arial" charset="0"/>
              </a:rPr>
            </a:br>
            <a:br>
              <a:rPr lang="hr-HR" altLang="sr-Latn-RS" dirty="0">
                <a:solidFill>
                  <a:srgbClr val="336699"/>
                </a:solidFill>
                <a:latin typeface="Arial" charset="0"/>
                <a:cs typeface="Arial" charset="0"/>
              </a:rPr>
            </a:br>
            <a:br>
              <a:rPr lang="hr-HR" altLang="sr-Latn-RS" dirty="0">
                <a:solidFill>
                  <a:srgbClr val="336699"/>
                </a:solidFill>
                <a:latin typeface="Arial" charset="0"/>
                <a:cs typeface="Arial" charset="0"/>
              </a:rPr>
            </a:br>
            <a:br>
              <a:rPr lang="hr-HR" altLang="sr-Latn-RS" dirty="0">
                <a:solidFill>
                  <a:srgbClr val="336699"/>
                </a:solidFill>
                <a:latin typeface="Arial" charset="0"/>
                <a:cs typeface="Arial" charset="0"/>
              </a:rPr>
            </a:br>
            <a:br>
              <a:rPr lang="hr-HR" altLang="sr-Latn-RS" dirty="0">
                <a:solidFill>
                  <a:srgbClr val="336699"/>
                </a:solidFill>
                <a:latin typeface="Arial" charset="0"/>
                <a:cs typeface="Arial" charset="0"/>
              </a:rPr>
            </a:br>
            <a:br>
              <a:rPr lang="hr-HR" altLang="sr-Latn-RS" dirty="0">
                <a:solidFill>
                  <a:srgbClr val="336699"/>
                </a:solidFill>
                <a:latin typeface="Arial" charset="0"/>
                <a:cs typeface="Arial" charset="0"/>
              </a:rPr>
            </a:br>
            <a:r>
              <a:rPr lang="hr-HR" altLang="sr-Latn-RS" dirty="0">
                <a:solidFill>
                  <a:srgbClr val="336699"/>
                </a:solidFill>
                <a:latin typeface="Arial" charset="0"/>
                <a:cs typeface="Arial" charset="0"/>
              </a:rPr>
              <a:t>HVALA NA PAŽNJI!!!!</a:t>
            </a:r>
            <a:br>
              <a:rPr lang="hr-HR" altLang="sr-Latn-RS" dirty="0">
                <a:solidFill>
                  <a:srgbClr val="336699"/>
                </a:solidFill>
                <a:latin typeface="Arial" charset="0"/>
                <a:cs typeface="Arial" charset="0"/>
              </a:rPr>
            </a:br>
            <a:br>
              <a:rPr lang="hr-HR" altLang="sr-Latn-RS" dirty="0">
                <a:solidFill>
                  <a:srgbClr val="336699"/>
                </a:solidFill>
                <a:latin typeface="Arial" charset="0"/>
                <a:cs typeface="Arial" charset="0"/>
              </a:rPr>
            </a:br>
            <a:r>
              <a:rPr lang="hr-HR" altLang="sr-Latn-RS" dirty="0">
                <a:solidFill>
                  <a:srgbClr val="336699"/>
                </a:solidFill>
                <a:latin typeface="Arial" charset="0"/>
                <a:cs typeface="Arial" charset="0"/>
              </a:rPr>
              <a:t>PITANJA???</a:t>
            </a:r>
            <a:br>
              <a:rPr lang="hr-HR" altLang="sr-Latn-RS" dirty="0">
                <a:solidFill>
                  <a:srgbClr val="336699"/>
                </a:solidFill>
                <a:latin typeface="Arial" charset="0"/>
                <a:cs typeface="Arial" charset="0"/>
              </a:rPr>
            </a:br>
            <a:br>
              <a:rPr lang="hr-HR" altLang="sr-Latn-RS" dirty="0">
                <a:solidFill>
                  <a:srgbClr val="336699"/>
                </a:solidFill>
                <a:latin typeface="Arial" charset="0"/>
                <a:cs typeface="Arial" charset="0"/>
              </a:rPr>
            </a:b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40</a:t>
            </a:fld>
            <a:endParaRPr lang="en-GB"/>
          </a:p>
        </p:txBody>
      </p:sp>
      <p:pic>
        <p:nvPicPr>
          <p:cNvPr id="6" name="Picture 7" descr="zijevanj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385" y="3013576"/>
            <a:ext cx="404812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77275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41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048000" y="1997839"/>
            <a:ext cx="6096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hr-HR" altLang="sr-Latn-RS" sz="3200" dirty="0">
                <a:solidFill>
                  <a:srgbClr val="1E3C5A"/>
                </a:solidFill>
                <a:latin typeface="Arial" charset="0"/>
                <a:cs typeface="Arial" charset="0"/>
              </a:rPr>
              <a:t>KONTAKT:</a:t>
            </a:r>
          </a:p>
          <a:p>
            <a:pPr algn="ctr">
              <a:spcBef>
                <a:spcPct val="0"/>
              </a:spcBef>
            </a:pPr>
            <a:endParaRPr lang="hr-HR" altLang="sr-Latn-RS" sz="3200" dirty="0">
              <a:solidFill>
                <a:srgbClr val="1E3C5A"/>
              </a:solidFill>
              <a:latin typeface="Arial" charset="0"/>
              <a:cs typeface="Arial" charset="0"/>
            </a:endParaRPr>
          </a:p>
          <a:p>
            <a:pPr algn="ctr">
              <a:spcBef>
                <a:spcPct val="0"/>
              </a:spcBef>
            </a:pPr>
            <a:r>
              <a:rPr lang="hr-HR" altLang="sr-Latn-RS" sz="3200" dirty="0" err="1">
                <a:solidFill>
                  <a:srgbClr val="1E3C5A"/>
                </a:solidFill>
                <a:latin typeface="Arial" charset="0"/>
                <a:cs typeface="Arial" charset="0"/>
                <a:hlinkClick r:id="rId2"/>
              </a:rPr>
              <a:t>mirta.kapural@aztn</a:t>
            </a:r>
            <a:r>
              <a:rPr lang="hr-HR" altLang="sr-Latn-RS" sz="3200" dirty="0">
                <a:solidFill>
                  <a:srgbClr val="1E3C5A"/>
                </a:solidFill>
                <a:latin typeface="Arial" charset="0"/>
                <a:cs typeface="Arial" charset="0"/>
                <a:hlinkClick r:id="rId2"/>
              </a:rPr>
              <a:t>.</a:t>
            </a:r>
            <a:r>
              <a:rPr lang="en-US" altLang="sr-Latn-RS" sz="3200" dirty="0">
                <a:solidFill>
                  <a:srgbClr val="1E3C5A"/>
                </a:solidFill>
                <a:latin typeface="Arial" charset="0"/>
                <a:cs typeface="Arial" charset="0"/>
                <a:hlinkClick r:id="rId2"/>
              </a:rPr>
              <a:t>gov.</a:t>
            </a:r>
            <a:r>
              <a:rPr lang="hr-HR" altLang="sr-Latn-RS" sz="3200" dirty="0" err="1">
                <a:solidFill>
                  <a:srgbClr val="1E3C5A"/>
                </a:solidFill>
                <a:latin typeface="Arial" charset="0"/>
                <a:cs typeface="Arial" charset="0"/>
                <a:hlinkClick r:id="rId2"/>
              </a:rPr>
              <a:t>hr</a:t>
            </a:r>
            <a:r>
              <a:rPr lang="hr-HR" altLang="sr-Latn-RS" sz="3200" dirty="0">
                <a:solidFill>
                  <a:srgbClr val="1E3C5A"/>
                </a:solidFill>
                <a:latin typeface="Arial" charset="0"/>
                <a:cs typeface="Arial" charset="0"/>
              </a:rPr>
              <a:t> </a:t>
            </a:r>
          </a:p>
          <a:p>
            <a:pPr algn="ctr">
              <a:spcBef>
                <a:spcPct val="0"/>
              </a:spcBef>
            </a:pPr>
            <a:endParaRPr lang="hr-HR" altLang="sr-Latn-RS" sz="3200" dirty="0">
              <a:solidFill>
                <a:srgbClr val="1E3C5A"/>
              </a:solidFill>
              <a:latin typeface="Arial" charset="0"/>
              <a:cs typeface="Arial" charset="0"/>
            </a:endParaRPr>
          </a:p>
          <a:p>
            <a:pPr algn="ctr">
              <a:spcBef>
                <a:spcPct val="0"/>
              </a:spcBef>
            </a:pPr>
            <a:r>
              <a:rPr lang="hr-HR" altLang="sr-Latn-RS" sz="3200" dirty="0">
                <a:solidFill>
                  <a:srgbClr val="1E3C5A"/>
                </a:solidFill>
                <a:latin typeface="Arial" charset="0"/>
                <a:cs typeface="Arial" charset="0"/>
              </a:rPr>
              <a:t>+385 1 6172 125</a:t>
            </a:r>
          </a:p>
          <a:p>
            <a:pPr algn="ctr">
              <a:spcBef>
                <a:spcPct val="0"/>
              </a:spcBef>
            </a:pPr>
            <a:endParaRPr lang="hr-HR" altLang="sr-Latn-RS" sz="3200" dirty="0">
              <a:solidFill>
                <a:srgbClr val="1E3C5A"/>
              </a:solidFill>
              <a:latin typeface="Arial" charset="0"/>
              <a:cs typeface="Arial" charset="0"/>
            </a:endParaRPr>
          </a:p>
          <a:p>
            <a:pPr algn="ctr">
              <a:spcBef>
                <a:spcPct val="0"/>
              </a:spcBef>
            </a:pPr>
            <a:r>
              <a:rPr lang="hr-HR" altLang="sr-Latn-RS" sz="3200" dirty="0">
                <a:solidFill>
                  <a:srgbClr val="1E3C5A"/>
                </a:solidFill>
                <a:latin typeface="Arial" charset="0"/>
                <a:cs typeface="Arial" charset="0"/>
                <a:hlinkClick r:id="rId3"/>
              </a:rPr>
              <a:t>www.aztn.hr</a:t>
            </a:r>
            <a:r>
              <a:rPr lang="hr-HR" altLang="sr-Latn-RS" sz="3200" dirty="0">
                <a:solidFill>
                  <a:srgbClr val="1E3C5A"/>
                </a:solidFill>
                <a:latin typeface="Arial" charset="0"/>
                <a:cs typeface="Arial" charset="0"/>
              </a:rPr>
              <a:t> </a:t>
            </a:r>
            <a:endParaRPr lang="en-US" altLang="sr-Latn-RS" sz="3200" dirty="0">
              <a:solidFill>
                <a:srgbClr val="1E3C5A"/>
              </a:solidFill>
              <a:latin typeface="Arial" charset="0"/>
              <a:cs typeface="Arial" charset="0"/>
            </a:endParaRPr>
          </a:p>
          <a:p>
            <a:pPr algn="ctr">
              <a:spcBef>
                <a:spcPct val="0"/>
              </a:spcBef>
            </a:pPr>
            <a:endParaRPr lang="hr-HR" altLang="sr-Latn-RS" dirty="0">
              <a:solidFill>
                <a:srgbClr val="336699"/>
              </a:solidFill>
              <a:latin typeface="Arial" charset="0"/>
              <a:cs typeface="Arial" charset="0"/>
            </a:endParaRPr>
          </a:p>
          <a:p>
            <a:pPr algn="ctr">
              <a:spcBef>
                <a:spcPct val="0"/>
              </a:spcBef>
            </a:pPr>
            <a:r>
              <a:rPr lang="hr-HR" altLang="sr-Latn-RS" dirty="0">
                <a:solidFill>
                  <a:srgbClr val="336699"/>
                </a:solidFill>
                <a:latin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6634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5EE97-42F5-4C6F-860B-1396F7B9A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2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ZABRANJENI SPORAZUMI</a:t>
            </a:r>
            <a:br>
              <a:rPr lang="hr-HR" sz="32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sz="3200" dirty="0">
              <a:solidFill>
                <a:srgbClr val="1E3C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72C3F-F4EC-4CF0-90EB-7F7DB21B6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b="1" dirty="0"/>
              <a:t>KADA SU SPORAZUMI IZMEĐU KONKURENATA ZABRANJENI?</a:t>
            </a:r>
            <a:endParaRPr lang="hr-HR" sz="36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4462C-E462-4522-9F67-B8662D40E2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EA612F-897D-4AA5-AF90-40022DFD2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525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5EE97-42F5-4C6F-860B-1396F7B9A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2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ZABRANJENI SPORAZUMI</a:t>
            </a:r>
            <a:br>
              <a:rPr lang="hr-HR" sz="32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ČLANAK 101. UGOVORA O FUNKCIONIRANJU EU</a:t>
            </a:r>
            <a:endParaRPr lang="hr-HR" sz="3200" dirty="0">
              <a:solidFill>
                <a:srgbClr val="1E3C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72C3F-F4EC-4CF0-90EB-7F7DB21B6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4462C-E462-4522-9F67-B8662D40E2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EA612F-897D-4AA5-AF90-40022DFD2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961621" y="1949698"/>
            <a:ext cx="1053921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altLang="sr-Latn-RS" sz="20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Zbog nespojivosti sa zajedničkim tržištem, zabranjeni su sporazumi između poduzetnika koji bi mogli utjecati na trgovinsku razmjenu između država članica i koji kao cilj ili posljedicu imaju sprječavanje, ograničavanje ili narušavanje tržišnog natjecanja na zajedničkom tržištu, a posebno oni kojima se:</a:t>
            </a:r>
          </a:p>
          <a:p>
            <a:pPr algn="just"/>
            <a:r>
              <a:rPr lang="hr-HR" sz="20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(a) </a:t>
            </a:r>
            <a:r>
              <a:rPr lang="hr-HR" sz="2000" b="1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neposredno ili posredno utvrđuju kupovne ili prodajne cijene</a:t>
            </a:r>
            <a:r>
              <a:rPr lang="hr-HR" sz="20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ili drugi trgovinski uvjeti;</a:t>
            </a:r>
          </a:p>
          <a:p>
            <a:pPr algn="just"/>
            <a:r>
              <a:rPr lang="hr-HR" sz="20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(b) </a:t>
            </a:r>
            <a:r>
              <a:rPr lang="hr-HR" sz="2000" b="1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ograničuju ili nadziru proizvodnja, tržišta, tehnički razvoj ili ulaganja</a:t>
            </a:r>
            <a:r>
              <a:rPr lang="hr-HR" sz="20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hr-HR" sz="20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(c) </a:t>
            </a:r>
            <a:r>
              <a:rPr lang="hr-HR" sz="2000" b="1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vrši podjela tržišta ili izvora nabave</a:t>
            </a:r>
            <a:r>
              <a:rPr lang="hr-HR" sz="20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hr-HR" sz="20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(d) </a:t>
            </a:r>
            <a:r>
              <a:rPr lang="hr-HR" sz="2000" b="1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primjenjuju nejednaki uvjeti na istovrsne poslove</a:t>
            </a:r>
            <a:r>
              <a:rPr lang="hr-HR" sz="20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 ostalim trgovinskim partnerima, čime </a:t>
            </a:r>
            <a:r>
              <a:rPr lang="pl-PL" sz="20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 se stavlja u nepovoljan položaj u odnosu na konkurenciju;</a:t>
            </a:r>
          </a:p>
          <a:p>
            <a:pPr algn="just"/>
            <a:r>
              <a:rPr lang="hr-HR" sz="20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(e) sklapanje ugovora </a:t>
            </a:r>
            <a:r>
              <a:rPr lang="hr-HR" sz="2000" b="1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uvjetuje preuzimanjem dodatnih obveza </a:t>
            </a:r>
            <a:r>
              <a:rPr lang="hr-HR" sz="20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strane drugih stranaka koje, po svojoj naravi ili prema običajima u trgovini, </a:t>
            </a:r>
            <a:r>
              <a:rPr lang="hr-HR" sz="2000" b="1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nisu ni u kakvoj vezi s predmetom tih ugovora.</a:t>
            </a:r>
          </a:p>
          <a:p>
            <a:pPr algn="just"/>
            <a:r>
              <a:rPr lang="hr-HR" sz="20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Svi sporazumi ili odluke zabranjeni na temelju ovog članka ništavi su.</a:t>
            </a:r>
          </a:p>
        </p:txBody>
      </p:sp>
    </p:spTree>
    <p:extLst>
      <p:ext uri="{BB962C8B-B14F-4D97-AF65-F5344CB8AC3E}">
        <p14:creationId xmlns:p14="http://schemas.microsoft.com/office/powerpoint/2010/main" val="1323862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ZABRANJENI SPORAZUMI ZZTN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hr-HR" altLang="sr-Latn-RS" sz="3100" b="1" dirty="0">
                <a:latin typeface="Arial" panose="020B0604020202020204" pitchFamily="34" charset="0"/>
                <a:cs typeface="Arial" panose="020B0604020202020204" pitchFamily="34" charset="0"/>
              </a:rPr>
              <a:t>ČLANAK 8. ZZTN</a:t>
            </a:r>
          </a:p>
          <a:p>
            <a:pPr marL="0" indent="0" algn="just">
              <a:buNone/>
            </a:pPr>
            <a:r>
              <a:rPr lang="hr-HR" altLang="sr-Latn-RS" sz="3100" dirty="0">
                <a:latin typeface="Arial" panose="020B0604020202020204" pitchFamily="34" charset="0"/>
                <a:cs typeface="Arial" panose="020B0604020202020204" pitchFamily="34" charset="0"/>
              </a:rPr>
              <a:t>Sporazumi između dva ili više neovisnih poduzetnika, odluke udruženja poduzetnika i usklađeno djelovanje, koje kao cilj ili posljedicu imaju narušavanje tržišnog natjecanja na mjerodavnom tržištu, a osobito oni kojima se:</a:t>
            </a:r>
          </a:p>
          <a:p>
            <a:pPr marL="0" indent="0" algn="just">
              <a:buNone/>
            </a:pPr>
            <a:r>
              <a:rPr lang="hr-HR" sz="31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vi-VN" sz="3100" dirty="0">
                <a:latin typeface="Arial" panose="020B0604020202020204" pitchFamily="34" charset="0"/>
                <a:cs typeface="Arial" panose="020B0604020202020204" pitchFamily="34" charset="0"/>
              </a:rPr>
              <a:t>izravno ili neizravno utvrđuju kupovne ili prodajne cijene, odnosno drugi trgovinski uvjeti,</a:t>
            </a:r>
          </a:p>
          <a:p>
            <a:pPr marL="0" indent="0" algn="just">
              <a:buNone/>
            </a:pPr>
            <a:r>
              <a:rPr lang="hr-HR" sz="3100" dirty="0">
                <a:latin typeface="Arial" panose="020B0604020202020204" pitchFamily="34" charset="0"/>
                <a:cs typeface="Arial" panose="020B0604020202020204" pitchFamily="34" charset="0"/>
              </a:rPr>
              <a:t>2. ograničava ili nadzire proizvodnja, tržište, tehnološki razvoj ili ulaganje,</a:t>
            </a:r>
          </a:p>
          <a:p>
            <a:pPr marL="0" indent="0" algn="just">
              <a:buNone/>
            </a:pPr>
            <a:r>
              <a:rPr lang="hr-HR" sz="3100" dirty="0">
                <a:latin typeface="Arial" panose="020B0604020202020204" pitchFamily="34" charset="0"/>
                <a:cs typeface="Arial" panose="020B0604020202020204" pitchFamily="34" charset="0"/>
              </a:rPr>
              <a:t>3. dijele tržišta ili izvori nabave,</a:t>
            </a:r>
          </a:p>
          <a:p>
            <a:pPr marL="0" indent="0" algn="just">
              <a:buNone/>
            </a:pPr>
            <a:r>
              <a:rPr lang="hr-HR" sz="3100" dirty="0">
                <a:latin typeface="Arial" panose="020B0604020202020204" pitchFamily="34" charset="0"/>
                <a:cs typeface="Arial" panose="020B0604020202020204" pitchFamily="34" charset="0"/>
              </a:rPr>
              <a:t>4. primjenjuju nejednaki uvjeti na istovrsne poslove s različitim poduzetnicima, čime ih se dovodi u </a:t>
            </a:r>
            <a:r>
              <a:rPr lang="pl-PL" sz="3100" dirty="0">
                <a:latin typeface="Arial" panose="020B0604020202020204" pitchFamily="34" charset="0"/>
                <a:cs typeface="Arial" panose="020B0604020202020204" pitchFamily="34" charset="0"/>
              </a:rPr>
              <a:t>nepovoljniji položaj u odnosu na konkurenciju,</a:t>
            </a:r>
          </a:p>
          <a:p>
            <a:pPr marL="0" indent="0" algn="just">
              <a:buNone/>
            </a:pPr>
            <a:r>
              <a:rPr lang="hr-HR" sz="3100" dirty="0">
                <a:latin typeface="Arial" panose="020B0604020202020204" pitchFamily="34" charset="0"/>
                <a:cs typeface="Arial" panose="020B0604020202020204" pitchFamily="34" charset="0"/>
              </a:rPr>
              <a:t>5. uvjetuje sklapanje ugovora prihvaćanjem od drugih ugovornih strana dodatnih obveza, koje po svojoj prirodi ili običajima u trgovini nisu u vezi s predmetom tih ugovora.</a:t>
            </a:r>
            <a:endParaRPr lang="hr-HR" altLang="sr-Latn-RS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859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ZABRANJENI HORIZONTALNI SPORAZUMI</a:t>
            </a:r>
            <a:br>
              <a:rPr lang="hr-HR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KARTELI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6" name="Picture 8" descr="normal_B02_sto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690" y="1944710"/>
            <a:ext cx="4893972" cy="3956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2013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dirty="0">
                <a:solidFill>
                  <a:srgbClr val="1E3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ZABRANJENI HORIZONTALNI SPORAZUM-KARTEL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684" y="1902898"/>
            <a:ext cx="10515600" cy="435133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hr-HR" altLang="sr-Latn-R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en-US" alt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en-US" alt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altLang="sr-Latn-RS" sz="3600" b="1" dirty="0">
                <a:latin typeface="Arial" panose="020B0604020202020204" pitchFamily="34" charset="0"/>
                <a:cs typeface="Arial" panose="020B0604020202020204" pitchFamily="34" charset="0"/>
              </a:rPr>
              <a:t>KAKAV JE TO ZABRANJENI SPORAZUM-KARTEL??</a:t>
            </a:r>
          </a:p>
          <a:p>
            <a:pPr algn="ctr">
              <a:buNone/>
            </a:pPr>
            <a:endParaRPr lang="en-US" altLang="sr-Latn-R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hr-HR" altLang="sr-Latn-R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hr-HR" altLang="sr-Latn-RS" dirty="0">
              <a:solidFill>
                <a:srgbClr val="660066"/>
              </a:solidFill>
              <a:latin typeface="Arial" charset="0"/>
            </a:endParaRP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560CE-9E4B-4A82-B938-1C2B8A87B637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734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MEUCL predložak" id="{AC949AEB-85B2-4799-B38D-0572362C012E}" vid="{2127707D-C4BF-41EE-A97D-02CEEA360C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JMEUCL predložak</Template>
  <TotalTime>2105</TotalTime>
  <Words>3627</Words>
  <Application>Microsoft Office PowerPoint</Application>
  <PresentationFormat>Widescreen</PresentationFormat>
  <Paragraphs>405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Calibri Light</vt:lpstr>
      <vt:lpstr>Times New Roman</vt:lpstr>
      <vt:lpstr>Wingdings</vt:lpstr>
      <vt:lpstr>Office Theme</vt:lpstr>
      <vt:lpstr>ZABRANJENI HORIZONTALNI SPORAZUMI-KARTELI  U PRAVU TRŽIŠNOG NATJECANJA</vt:lpstr>
      <vt:lpstr>VRSTE SPORAZUMA</vt:lpstr>
      <vt:lpstr>VRSTE SPORAZUMA</vt:lpstr>
      <vt:lpstr>HORIZONTALNI SPORAZUMI</vt:lpstr>
      <vt:lpstr>ZABRANJENI SPORAZUMI </vt:lpstr>
      <vt:lpstr>ZABRANJENI SPORAZUMI ČLANAK 101. UGOVORA O FUNKCIONIRANJU EU</vt:lpstr>
      <vt:lpstr>ZABRANJENI SPORAZUMI ZZTN</vt:lpstr>
      <vt:lpstr>ZABRANJENI HORIZONTALNI SPORAZUMI KARTELI</vt:lpstr>
      <vt:lpstr>ZABRANJENI HORIZONTALNI SPORAZUM-KARTEL</vt:lpstr>
      <vt:lpstr>ZABRANJENI HORIZONTALNI SPORAZUM-KARTEL</vt:lpstr>
      <vt:lpstr>ZABRANJENI HORIZONTALNI SPORAZUM-KARTEL</vt:lpstr>
      <vt:lpstr>KARTELI</vt:lpstr>
      <vt:lpstr>RAZMJENA INFORMACIJA IZMEĐU PODUZETNIKA: POSEBNA VRSTA KARTELA</vt:lpstr>
      <vt:lpstr>RAZMJENA INFORMACIJA IZMEĐU KONKURENATA</vt:lpstr>
      <vt:lpstr>RAZMJENA INFORMACIJA IZMEĐU KONKURENATA</vt:lpstr>
      <vt:lpstr>RAZMJENA INFORMACIJA IZMEĐU KONKURENATA II</vt:lpstr>
      <vt:lpstr>RAZMJENA INFORMACIJA</vt:lpstr>
      <vt:lpstr>PRIMJER PREDMETA IZ RH PRAKSE KARTEL</vt:lpstr>
      <vt:lpstr>PRIMJERI IZ RH PRAKSE: KARTELI</vt:lpstr>
      <vt:lpstr>AZTN protiv 14 AUTOŠKOLA SA SPLITSKOG PODRUČJA </vt:lpstr>
      <vt:lpstr>PowerPoint Presentation</vt:lpstr>
      <vt:lpstr>OTKRIVANJE I DOKAZIVANJE KARTELA</vt:lpstr>
      <vt:lpstr>OVLASTI EK I AGENCIJE ZA DOKAZIVANJE KARTELA</vt:lpstr>
      <vt:lpstr>NENAJAVLJENE PRETRAGE </vt:lpstr>
      <vt:lpstr>DIGITALNA FORENZIKA</vt:lpstr>
      <vt:lpstr> OSLOBOĐENJE ILI UMANJENJE SANKCIJE (LENIENCY) </vt:lpstr>
      <vt:lpstr>AZTN protiv 14 AUTOŠKOLA SA SPLITSKOG PODRUČJA </vt:lpstr>
      <vt:lpstr>AZTN protiv 14 AUTOŠKOLA SA SPLITSKOG PODRUČJA </vt:lpstr>
      <vt:lpstr>AZTN protiv 14 AUTOŠKOLA SA SPLITSKOG PODRUČJA </vt:lpstr>
      <vt:lpstr>AZTN protiv 14 AUTOŠKOLA SA SPLITSKOG PODRUČJA</vt:lpstr>
      <vt:lpstr>AZTN protiv 14 AUTOŠKOLA SA SPLITSKOG PODRUČJA</vt:lpstr>
      <vt:lpstr>AZTN protiv 14 AUTOŠKOLA SA SPLITSKOG PODRUČJA</vt:lpstr>
      <vt:lpstr>AZTN protiv 14 AUTOŠKOLA SA SPLITSKOG PODRUČJA</vt:lpstr>
      <vt:lpstr>AZTN protiv 14 AUTOŠKOLA SA SPLITSKOG PODRUČJA</vt:lpstr>
      <vt:lpstr>AZTN protiv 14 AUTOŠKOLA SA SPLITSKOG PODRUČJA</vt:lpstr>
      <vt:lpstr>AZTN PROTIV ČETRNAEST AUTO ŠKOLA</vt:lpstr>
      <vt:lpstr>PITANJA ZA RASPRAVU-ANALIZA PREDMETA</vt:lpstr>
      <vt:lpstr>SAŽETAK: PITANJA ZA PONAVLJANJE</vt:lpstr>
      <vt:lpstr>PowerPoint Presentation</vt:lpstr>
      <vt:lpstr>        HVALA NA PAŽNJI!!!!  PITANJA???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ZABRANJENI SPORAZUMI U PRAVU TRŽIŠNOG NATJECANJA</dc:title>
  <dc:creator>Mirta Kapural</dc:creator>
  <cp:lastModifiedBy>Mirta</cp:lastModifiedBy>
  <cp:revision>121</cp:revision>
  <cp:lastPrinted>2020-01-27T10:14:31Z</cp:lastPrinted>
  <dcterms:created xsi:type="dcterms:W3CDTF">2020-01-23T10:55:35Z</dcterms:created>
  <dcterms:modified xsi:type="dcterms:W3CDTF">2021-01-13T18:26:28Z</dcterms:modified>
</cp:coreProperties>
</file>